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  <p:sldMasterId id="2147483675" r:id="rId5"/>
    <p:sldMasterId id="2147483691" r:id="rId6"/>
    <p:sldMasterId id="2147483707" r:id="rId7"/>
    <p:sldMasterId id="2147483720" r:id="rId8"/>
    <p:sldMasterId id="2147483734" r:id="rId9"/>
  </p:sldMasterIdLst>
  <p:notesMasterIdLst>
    <p:notesMasterId r:id="rId50"/>
  </p:notesMasterIdLst>
  <p:sldIdLst>
    <p:sldId id="256" r:id="rId10"/>
    <p:sldId id="263" r:id="rId11"/>
    <p:sldId id="285" r:id="rId12"/>
    <p:sldId id="286" r:id="rId13"/>
    <p:sldId id="265" r:id="rId14"/>
    <p:sldId id="2147483647" r:id="rId15"/>
    <p:sldId id="257" r:id="rId16"/>
    <p:sldId id="273" r:id="rId17"/>
    <p:sldId id="281" r:id="rId18"/>
    <p:sldId id="269" r:id="rId19"/>
    <p:sldId id="267" r:id="rId20"/>
    <p:sldId id="276" r:id="rId21"/>
    <p:sldId id="262" r:id="rId22"/>
    <p:sldId id="258" r:id="rId23"/>
    <p:sldId id="259" r:id="rId24"/>
    <p:sldId id="284" r:id="rId25"/>
    <p:sldId id="295" r:id="rId26"/>
    <p:sldId id="296" r:id="rId27"/>
    <p:sldId id="278" r:id="rId28"/>
    <p:sldId id="279" r:id="rId29"/>
    <p:sldId id="280" r:id="rId30"/>
    <p:sldId id="266" r:id="rId31"/>
    <p:sldId id="282" r:id="rId32"/>
    <p:sldId id="271" r:id="rId33"/>
    <p:sldId id="2147483646" r:id="rId34"/>
    <p:sldId id="268" r:id="rId35"/>
    <p:sldId id="275" r:id="rId36"/>
    <p:sldId id="287" r:id="rId37"/>
    <p:sldId id="2147483638" r:id="rId38"/>
    <p:sldId id="283" r:id="rId39"/>
    <p:sldId id="264" r:id="rId40"/>
    <p:sldId id="2147470235" r:id="rId41"/>
    <p:sldId id="2147470484" r:id="rId42"/>
    <p:sldId id="2147483525" r:id="rId43"/>
    <p:sldId id="270" r:id="rId44"/>
    <p:sldId id="272" r:id="rId45"/>
    <p:sldId id="2147483637" r:id="rId46"/>
    <p:sldId id="274" r:id="rId47"/>
    <p:sldId id="260" r:id="rId48"/>
    <p:sldId id="2147470592" r:id="rId49"/>
  </p:sldIdLst>
  <p:sldSz cx="18288000" cy="10287000"/>
  <p:notesSz cx="7315200" cy="9601200"/>
  <p:embeddedFontLst>
    <p:embeddedFont>
      <p:font typeface="Montserrat" panose="020B0604020202020204" charset="0"/>
      <p:regular r:id="rId51"/>
      <p:bold r:id="rId52"/>
      <p:italic r:id="rId53"/>
      <p:boldItalic r:id="rId54"/>
    </p:embeddedFont>
    <p:embeddedFont>
      <p:font typeface="Montserrat Bold" panose="020B0604020202020204" charset="0"/>
      <p:regular r:id="rId55"/>
      <p:bold r:id="rId56"/>
    </p:embeddedFont>
    <p:embeddedFont>
      <p:font typeface="Montserrat Medium" panose="020B0604020202020204" charset="0"/>
      <p:regular r:id="rId57"/>
      <p:italic r:id="rId58"/>
    </p:embeddedFont>
    <p:embeddedFont>
      <p:font typeface="Montserrat SemiBold" panose="020B0604020202020204" charset="0"/>
      <p:bold r:id="rId59"/>
      <p:boldItalic r:id="rId60"/>
    </p:embeddedFont>
    <p:embeddedFont>
      <p:font typeface="Montserrat Semi-Bold" panose="020B0604020202020204" charset="0"/>
      <p:regular r:id="rId61"/>
    </p:embeddedFont>
    <p:embeddedFont>
      <p:font typeface="Segoe UI" panose="020B0502040204020203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 &amp; Who We Are" id="{D1BC1DC2-6BC2-4722-BCC7-7F9EDE7BF27B}">
          <p14:sldIdLst>
            <p14:sldId id="256"/>
            <p14:sldId id="263"/>
            <p14:sldId id="285"/>
            <p14:sldId id="286"/>
            <p14:sldId id="265"/>
            <p14:sldId id="2147483647"/>
          </p14:sldIdLst>
        </p14:section>
        <p14:section name="Why Partner?" id="{3968ED6F-C3C7-469C-9FCB-91C280440CD8}">
          <p14:sldIdLst>
            <p14:sldId id="257"/>
            <p14:sldId id="273"/>
            <p14:sldId id="281"/>
            <p14:sldId id="269"/>
            <p14:sldId id="267"/>
            <p14:sldId id="276"/>
            <p14:sldId id="262"/>
          </p14:sldIdLst>
        </p14:section>
        <p14:section name="Product Cert Overview" id="{E4C86480-8D95-4D0E-8B7F-70C82D3BCA2A}">
          <p14:sldIdLst>
            <p14:sldId id="258"/>
            <p14:sldId id="259"/>
            <p14:sldId id="284"/>
            <p14:sldId id="295"/>
            <p14:sldId id="296"/>
            <p14:sldId id="278"/>
            <p14:sldId id="279"/>
            <p14:sldId id="280"/>
            <p14:sldId id="266"/>
            <p14:sldId id="282"/>
          </p14:sldIdLst>
        </p14:section>
        <p14:section name="Alignment to other vendors" id="{52693125-BA87-4F89-9A56-696499106E03}">
          <p14:sldIdLst>
            <p14:sldId id="271"/>
          </p14:sldIdLst>
        </p14:section>
        <p14:section name="Content Details" id="{E7EA273D-42DF-4F07-8AF7-02DBCAB98821}">
          <p14:sldIdLst>
            <p14:sldId id="2147483646"/>
            <p14:sldId id="268"/>
            <p14:sldId id="275"/>
            <p14:sldId id="287"/>
          </p14:sldIdLst>
        </p14:section>
        <p14:section name="Platforms Explained" id="{F5707360-7F4F-4121-9EC3-AC69D0C4578D}">
          <p14:sldIdLst>
            <p14:sldId id="2147483638"/>
            <p14:sldId id="283"/>
            <p14:sldId id="264"/>
            <p14:sldId id="2147470235"/>
            <p14:sldId id="2147470484"/>
            <p14:sldId id="2147483525"/>
            <p14:sldId id="270"/>
            <p14:sldId id="272"/>
          </p14:sldIdLst>
        </p14:section>
        <p14:section name="Instructors AICT Program" id="{BE42C29F-12D2-4E96-B394-3F2AE31A9576}">
          <p14:sldIdLst>
            <p14:sldId id="2147483637"/>
            <p14:sldId id="274"/>
            <p14:sldId id="260"/>
          </p14:sldIdLst>
        </p14:section>
        <p14:section name="Closing" id="{ABD01DCA-BFDF-4767-9F2F-B933624280BF}">
          <p14:sldIdLst>
            <p14:sldId id="2147470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EB1AA-EFF0-4812-AA4F-5218AD11588E}" v="1" dt="2025-04-14T13:36:33.475"/>
  </p1510:revLst>
</p1510:revInfo>
</file>

<file path=ppt/tableStyles.xml><?xml version="1.0" encoding="utf-8"?>
<a:tblStyleLst xmlns:a="http://schemas.openxmlformats.org/drawingml/2006/main" def="{3B0DE0D5-93BF-40A1-BEAD-5C144FDD6433}">
  <a:tblStyle styleId="{3B0DE0D5-93BF-40A1-BEAD-5C144FDD643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5F1E8"/>
          </a:solidFill>
        </a:fill>
      </a:tcStyle>
    </a:wholeTbl>
    <a:band1H>
      <a:tcTxStyle/>
      <a:tcStyle>
        <a:tcBdr/>
        <a:fill>
          <a:solidFill>
            <a:srgbClr val="EBE2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BE2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13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1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9.fntdata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7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a Flanagan" userId="ba63b6c9-ea20-48fd-a52f-26610514b032" providerId="ADAL" clId="{202EB1AA-EFF0-4812-AA4F-5218AD11588E}"/>
    <pc:docChg chg="undo custSel addSld delSld modSld sldOrd modSection">
      <pc:chgData name="Kara Flanagan" userId="ba63b6c9-ea20-48fd-a52f-26610514b032" providerId="ADAL" clId="{202EB1AA-EFF0-4812-AA4F-5218AD11588E}" dt="2025-04-14T13:36:33.470" v="831"/>
      <pc:docMkLst>
        <pc:docMk/>
      </pc:docMkLst>
      <pc:sldChg chg="delSp modSp mod modNotesTx">
        <pc:chgData name="Kara Flanagan" userId="ba63b6c9-ea20-48fd-a52f-26610514b032" providerId="ADAL" clId="{202EB1AA-EFF0-4812-AA4F-5218AD11588E}" dt="2025-02-21T21:57:43.972" v="403"/>
        <pc:sldMkLst>
          <pc:docMk/>
          <pc:sldMk cId="3011390256" sldId="260"/>
        </pc:sldMkLst>
        <pc:spChg chg="mod">
          <ac:chgData name="Kara Flanagan" userId="ba63b6c9-ea20-48fd-a52f-26610514b032" providerId="ADAL" clId="{202EB1AA-EFF0-4812-AA4F-5218AD11588E}" dt="2025-02-21T21:57:29.108" v="402" actId="20577"/>
          <ac:spMkLst>
            <pc:docMk/>
            <pc:sldMk cId="3011390256" sldId="260"/>
            <ac:spMk id="2" creationId="{FD0C610E-09A9-E12A-3752-75FA141A3621}"/>
          </ac:spMkLst>
        </pc:spChg>
      </pc:sldChg>
      <pc:sldChg chg="delSp modSp del mod">
        <pc:chgData name="Kara Flanagan" userId="ba63b6c9-ea20-48fd-a52f-26610514b032" providerId="ADAL" clId="{202EB1AA-EFF0-4812-AA4F-5218AD11588E}" dt="2025-02-21T23:20:24.214" v="491" actId="47"/>
        <pc:sldMkLst>
          <pc:docMk/>
          <pc:sldMk cId="852022171" sldId="261"/>
        </pc:sldMkLst>
      </pc:sldChg>
      <pc:sldChg chg="del">
        <pc:chgData name="Kara Flanagan" userId="ba63b6c9-ea20-48fd-a52f-26610514b032" providerId="ADAL" clId="{202EB1AA-EFF0-4812-AA4F-5218AD11588E}" dt="2025-04-02T13:25:27.896" v="829" actId="47"/>
        <pc:sldMkLst>
          <pc:docMk/>
          <pc:sldMk cId="1647527230" sldId="261"/>
        </pc:sldMkLst>
      </pc:sldChg>
      <pc:sldChg chg="del">
        <pc:chgData name="Kara Flanagan" userId="ba63b6c9-ea20-48fd-a52f-26610514b032" providerId="ADAL" clId="{202EB1AA-EFF0-4812-AA4F-5218AD11588E}" dt="2025-03-14T20:49:26.659" v="814" actId="47"/>
        <pc:sldMkLst>
          <pc:docMk/>
          <pc:sldMk cId="4285837384" sldId="261"/>
        </pc:sldMkLst>
      </pc:sldChg>
      <pc:sldChg chg="del">
        <pc:chgData name="Kara Flanagan" userId="ba63b6c9-ea20-48fd-a52f-26610514b032" providerId="ADAL" clId="{202EB1AA-EFF0-4812-AA4F-5218AD11588E}" dt="2025-03-11T20:24:26.380" v="500" actId="47"/>
        <pc:sldMkLst>
          <pc:docMk/>
          <pc:sldMk cId="1683817233" sldId="262"/>
        </pc:sldMkLst>
      </pc:sldChg>
      <pc:sldChg chg="delSp del mod ord">
        <pc:chgData name="Kara Flanagan" userId="ba63b6c9-ea20-48fd-a52f-26610514b032" providerId="ADAL" clId="{202EB1AA-EFF0-4812-AA4F-5218AD11588E}" dt="2025-03-11T20:24:01.623" v="498" actId="47"/>
        <pc:sldMkLst>
          <pc:docMk/>
          <pc:sldMk cId="3857118468" sldId="266"/>
        </pc:sldMkLst>
      </pc:sldChg>
      <pc:sldChg chg="addSp delSp modSp add mod ord">
        <pc:chgData name="Kara Flanagan" userId="ba63b6c9-ea20-48fd-a52f-26610514b032" providerId="ADAL" clId="{202EB1AA-EFF0-4812-AA4F-5218AD11588E}" dt="2025-03-13T01:46:58.311" v="704"/>
        <pc:sldMkLst>
          <pc:docMk/>
          <pc:sldMk cId="816627001" sldId="267"/>
        </pc:sldMkLst>
        <pc:spChg chg="mod">
          <ac:chgData name="Kara Flanagan" userId="ba63b6c9-ea20-48fd-a52f-26610514b032" providerId="ADAL" clId="{202EB1AA-EFF0-4812-AA4F-5218AD11588E}" dt="2025-02-21T22:02:36.172" v="472" actId="20577"/>
          <ac:spMkLst>
            <pc:docMk/>
            <pc:sldMk cId="816627001" sldId="267"/>
            <ac:spMk id="2" creationId="{4B38EA45-DB74-C484-464B-7344EF1B7AC3}"/>
          </ac:spMkLst>
        </pc:spChg>
        <pc:picChg chg="add mod">
          <ac:chgData name="Kara Flanagan" userId="ba63b6c9-ea20-48fd-a52f-26610514b032" providerId="ADAL" clId="{202EB1AA-EFF0-4812-AA4F-5218AD11588E}" dt="2025-02-21T22:02:45.234" v="473" actId="1440"/>
          <ac:picMkLst>
            <pc:docMk/>
            <pc:sldMk cId="816627001" sldId="267"/>
            <ac:picMk id="7" creationId="{E03EC054-9DC4-0D9A-1007-F25490CA7224}"/>
          </ac:picMkLst>
        </pc:picChg>
      </pc:sldChg>
      <pc:sldChg chg="delSp modSp del mod">
        <pc:chgData name="Kara Flanagan" userId="ba63b6c9-ea20-48fd-a52f-26610514b032" providerId="ADAL" clId="{202EB1AA-EFF0-4812-AA4F-5218AD11588E}" dt="2025-02-21T21:57:50.272" v="404" actId="47"/>
        <pc:sldMkLst>
          <pc:docMk/>
          <pc:sldMk cId="1354955740" sldId="267"/>
        </pc:sldMkLst>
      </pc:sldChg>
      <pc:sldChg chg="del">
        <pc:chgData name="Kara Flanagan" userId="ba63b6c9-ea20-48fd-a52f-26610514b032" providerId="ADAL" clId="{202EB1AA-EFF0-4812-AA4F-5218AD11588E}" dt="2025-03-11T20:24:16.268" v="499" actId="47"/>
        <pc:sldMkLst>
          <pc:docMk/>
          <pc:sldMk cId="1739320289" sldId="269"/>
        </pc:sldMkLst>
      </pc:sldChg>
      <pc:sldChg chg="modSp add mod">
        <pc:chgData name="Kara Flanagan" userId="ba63b6c9-ea20-48fd-a52f-26610514b032" providerId="ADAL" clId="{202EB1AA-EFF0-4812-AA4F-5218AD11588E}" dt="2025-04-02T13:23:38.042" v="818" actId="27636"/>
        <pc:sldMkLst>
          <pc:docMk/>
          <pc:sldMk cId="4125443746" sldId="269"/>
        </pc:sldMkLst>
        <pc:spChg chg="mod">
          <ac:chgData name="Kara Flanagan" userId="ba63b6c9-ea20-48fd-a52f-26610514b032" providerId="ADAL" clId="{202EB1AA-EFF0-4812-AA4F-5218AD11588E}" dt="2025-04-02T13:23:38.042" v="818" actId="27636"/>
          <ac:spMkLst>
            <pc:docMk/>
            <pc:sldMk cId="4125443746" sldId="269"/>
            <ac:spMk id="2" creationId="{C97701F4-B962-93E4-BAD5-6B6609C8AD82}"/>
          </ac:spMkLst>
        </pc:spChg>
        <pc:spChg chg="mod">
          <ac:chgData name="Kara Flanagan" userId="ba63b6c9-ea20-48fd-a52f-26610514b032" providerId="ADAL" clId="{202EB1AA-EFF0-4812-AA4F-5218AD11588E}" dt="2025-03-13T01:46:47.690" v="702" actId="1076"/>
          <ac:spMkLst>
            <pc:docMk/>
            <pc:sldMk cId="4125443746" sldId="269"/>
            <ac:spMk id="6" creationId="{0C330537-B3D7-7D33-0BFE-71D3C42CA947}"/>
          </ac:spMkLst>
        </pc:spChg>
      </pc:sldChg>
      <pc:sldChg chg="add">
        <pc:chgData name="Kara Flanagan" userId="ba63b6c9-ea20-48fd-a52f-26610514b032" providerId="ADAL" clId="{202EB1AA-EFF0-4812-AA4F-5218AD11588E}" dt="2025-03-13T01:40:17.424" v="529"/>
        <pc:sldMkLst>
          <pc:docMk/>
          <pc:sldMk cId="2742969955" sldId="271"/>
        </pc:sldMkLst>
      </pc:sldChg>
      <pc:sldChg chg="modSp del mod">
        <pc:chgData name="Kara Flanagan" userId="ba63b6c9-ea20-48fd-a52f-26610514b032" providerId="ADAL" clId="{202EB1AA-EFF0-4812-AA4F-5218AD11588E}" dt="2025-03-13T01:39:04.935" v="520" actId="47"/>
        <pc:sldMkLst>
          <pc:docMk/>
          <pc:sldMk cId="3441555863" sldId="271"/>
        </pc:sldMkLst>
      </pc:sldChg>
      <pc:sldChg chg="delSp modSp mod ord">
        <pc:chgData name="Kara Flanagan" userId="ba63b6c9-ea20-48fd-a52f-26610514b032" providerId="ADAL" clId="{202EB1AA-EFF0-4812-AA4F-5218AD11588E}" dt="2025-03-13T01:46:16.221" v="701" actId="20577"/>
        <pc:sldMkLst>
          <pc:docMk/>
          <pc:sldMk cId="1840720387" sldId="273"/>
        </pc:sldMkLst>
        <pc:spChg chg="mod">
          <ac:chgData name="Kara Flanagan" userId="ba63b6c9-ea20-48fd-a52f-26610514b032" providerId="ADAL" clId="{202EB1AA-EFF0-4812-AA4F-5218AD11588E}" dt="2025-03-13T01:46:16.221" v="701" actId="20577"/>
          <ac:spMkLst>
            <pc:docMk/>
            <pc:sldMk cId="1840720387" sldId="273"/>
            <ac:spMk id="12" creationId="{AFACBED9-BDF1-667C-0CAE-B66ABB3C5EE0}"/>
          </ac:spMkLst>
        </pc:spChg>
      </pc:sldChg>
      <pc:sldChg chg="del">
        <pc:chgData name="Kara Flanagan" userId="ba63b6c9-ea20-48fd-a52f-26610514b032" providerId="ADAL" clId="{202EB1AA-EFF0-4812-AA4F-5218AD11588E}" dt="2025-03-11T20:25:00.054" v="501" actId="47"/>
        <pc:sldMkLst>
          <pc:docMk/>
          <pc:sldMk cId="1693221850" sldId="274"/>
        </pc:sldMkLst>
      </pc:sldChg>
      <pc:sldChg chg="addSp delSp modSp add mod ord">
        <pc:chgData name="Kara Flanagan" userId="ba63b6c9-ea20-48fd-a52f-26610514b032" providerId="ADAL" clId="{202EB1AA-EFF0-4812-AA4F-5218AD11588E}" dt="2025-04-02T13:24:01.363" v="820"/>
        <pc:sldMkLst>
          <pc:docMk/>
          <pc:sldMk cId="4204435594" sldId="276"/>
        </pc:sldMkLst>
        <pc:spChg chg="mod">
          <ac:chgData name="Kara Flanagan" userId="ba63b6c9-ea20-48fd-a52f-26610514b032" providerId="ADAL" clId="{202EB1AA-EFF0-4812-AA4F-5218AD11588E}" dt="2025-02-18T18:00:14.185" v="67" actId="113"/>
          <ac:spMkLst>
            <pc:docMk/>
            <pc:sldMk cId="4204435594" sldId="276"/>
            <ac:spMk id="2" creationId="{A0E4BADA-3163-C118-25C0-C69DF1F1EAEB}"/>
          </ac:spMkLst>
        </pc:spChg>
        <pc:spChg chg="add mod">
          <ac:chgData name="Kara Flanagan" userId="ba63b6c9-ea20-48fd-a52f-26610514b032" providerId="ADAL" clId="{202EB1AA-EFF0-4812-AA4F-5218AD11588E}" dt="2025-02-18T18:10:40.393" v="105" actId="1076"/>
          <ac:spMkLst>
            <pc:docMk/>
            <pc:sldMk cId="4204435594" sldId="276"/>
            <ac:spMk id="8" creationId="{211F591D-6C37-F307-FC11-EFB9377FDEE4}"/>
          </ac:spMkLst>
        </pc:spChg>
        <pc:graphicFrameChg chg="add mod modGraphic">
          <ac:chgData name="Kara Flanagan" userId="ba63b6c9-ea20-48fd-a52f-26610514b032" providerId="ADAL" clId="{202EB1AA-EFF0-4812-AA4F-5218AD11588E}" dt="2025-02-18T18:10:36.913" v="104" actId="1076"/>
          <ac:graphicFrameMkLst>
            <pc:docMk/>
            <pc:sldMk cId="4204435594" sldId="276"/>
            <ac:graphicFrameMk id="3" creationId="{C834C2B7-950B-F252-533F-62DFD5A63CCE}"/>
          </ac:graphicFrameMkLst>
        </pc:graphicFrameChg>
      </pc:sldChg>
      <pc:sldChg chg="del">
        <pc:chgData name="Kara Flanagan" userId="ba63b6c9-ea20-48fd-a52f-26610514b032" providerId="ADAL" clId="{202EB1AA-EFF0-4812-AA4F-5218AD11588E}" dt="2025-04-02T13:25:30.019" v="830" actId="47"/>
        <pc:sldMkLst>
          <pc:docMk/>
          <pc:sldMk cId="522706177" sldId="277"/>
        </pc:sldMkLst>
      </pc:sldChg>
      <pc:sldChg chg="add del">
        <pc:chgData name="Kara Flanagan" userId="ba63b6c9-ea20-48fd-a52f-26610514b032" providerId="ADAL" clId="{202EB1AA-EFF0-4812-AA4F-5218AD11588E}" dt="2025-02-18T15:23:30.813" v="20"/>
        <pc:sldMkLst>
          <pc:docMk/>
          <pc:sldMk cId="922397790" sldId="277"/>
        </pc:sldMkLst>
      </pc:sldChg>
      <pc:sldChg chg="del">
        <pc:chgData name="Kara Flanagan" userId="ba63b6c9-ea20-48fd-a52f-26610514b032" providerId="ADAL" clId="{202EB1AA-EFF0-4812-AA4F-5218AD11588E}" dt="2025-03-11T20:23:28.087" v="497" actId="47"/>
        <pc:sldMkLst>
          <pc:docMk/>
          <pc:sldMk cId="1647527230" sldId="281"/>
        </pc:sldMkLst>
      </pc:sldChg>
      <pc:sldChg chg="modSp mod">
        <pc:chgData name="Kara Flanagan" userId="ba63b6c9-ea20-48fd-a52f-26610514b032" providerId="ADAL" clId="{202EB1AA-EFF0-4812-AA4F-5218AD11588E}" dt="2025-04-02T13:24:15.789" v="828" actId="20577"/>
        <pc:sldMkLst>
          <pc:docMk/>
          <pc:sldMk cId="2877331061" sldId="282"/>
        </pc:sldMkLst>
        <pc:spChg chg="mod">
          <ac:chgData name="Kara Flanagan" userId="ba63b6c9-ea20-48fd-a52f-26610514b032" providerId="ADAL" clId="{202EB1AA-EFF0-4812-AA4F-5218AD11588E}" dt="2025-04-02T13:24:15.789" v="828" actId="20577"/>
          <ac:spMkLst>
            <pc:docMk/>
            <pc:sldMk cId="2877331061" sldId="282"/>
            <ac:spMk id="8" creationId="{9E1F3625-65E3-2DB9-4BC7-DF71F8D4A4C5}"/>
          </ac:spMkLst>
        </pc:spChg>
      </pc:sldChg>
      <pc:sldChg chg="addSp delSp modSp add mod">
        <pc:chgData name="Kara Flanagan" userId="ba63b6c9-ea20-48fd-a52f-26610514b032" providerId="ADAL" clId="{202EB1AA-EFF0-4812-AA4F-5218AD11588E}" dt="2025-03-13T16:11:31.464" v="812" actId="478"/>
        <pc:sldMkLst>
          <pc:docMk/>
          <pc:sldMk cId="3654777130" sldId="284"/>
        </pc:sldMkLst>
        <pc:spChg chg="mod">
          <ac:chgData name="Kara Flanagan" userId="ba63b6c9-ea20-48fd-a52f-26610514b032" providerId="ADAL" clId="{202EB1AA-EFF0-4812-AA4F-5218AD11588E}" dt="2025-03-13T16:09:44.304" v="797" actId="1076"/>
          <ac:spMkLst>
            <pc:docMk/>
            <pc:sldMk cId="3654777130" sldId="284"/>
            <ac:spMk id="6" creationId="{E6F87B39-8D3A-46FB-4AA8-F1F87BCF85E1}"/>
          </ac:spMkLst>
        </pc:spChg>
        <pc:spChg chg="mod">
          <ac:chgData name="Kara Flanagan" userId="ba63b6c9-ea20-48fd-a52f-26610514b032" providerId="ADAL" clId="{202EB1AA-EFF0-4812-AA4F-5218AD11588E}" dt="2025-03-13T16:10:54.483" v="804" actId="1035"/>
          <ac:spMkLst>
            <pc:docMk/>
            <pc:sldMk cId="3654777130" sldId="284"/>
            <ac:spMk id="98" creationId="{8F1B172C-11ED-6355-A03D-EE2AA8C3EA52}"/>
          </ac:spMkLst>
        </pc:spChg>
        <pc:spChg chg="mod">
          <ac:chgData name="Kara Flanagan" userId="ba63b6c9-ea20-48fd-a52f-26610514b032" providerId="ADAL" clId="{202EB1AA-EFF0-4812-AA4F-5218AD11588E}" dt="2025-03-13T16:10:54.483" v="804" actId="1035"/>
          <ac:spMkLst>
            <pc:docMk/>
            <pc:sldMk cId="3654777130" sldId="284"/>
            <ac:spMk id="99" creationId="{85DD24D4-854C-A017-6F20-DD77D75400A4}"/>
          </ac:spMkLst>
        </pc:spChg>
        <pc:spChg chg="mod">
          <ac:chgData name="Kara Flanagan" userId="ba63b6c9-ea20-48fd-a52f-26610514b032" providerId="ADAL" clId="{202EB1AA-EFF0-4812-AA4F-5218AD11588E}" dt="2025-03-13T16:10:54.483" v="804" actId="1035"/>
          <ac:spMkLst>
            <pc:docMk/>
            <pc:sldMk cId="3654777130" sldId="284"/>
            <ac:spMk id="100" creationId="{1D580ED3-0338-36F3-D23B-8BF982F108F4}"/>
          </ac:spMkLst>
        </pc:spChg>
        <pc:spChg chg="mod">
          <ac:chgData name="Kara Flanagan" userId="ba63b6c9-ea20-48fd-a52f-26610514b032" providerId="ADAL" clId="{202EB1AA-EFF0-4812-AA4F-5218AD11588E}" dt="2025-03-13T16:10:54.483" v="804" actId="1035"/>
          <ac:spMkLst>
            <pc:docMk/>
            <pc:sldMk cId="3654777130" sldId="284"/>
            <ac:spMk id="127" creationId="{B68C113A-5210-D143-E115-C0B1AE750068}"/>
          </ac:spMkLst>
        </pc:spChg>
        <pc:spChg chg="mod">
          <ac:chgData name="Kara Flanagan" userId="ba63b6c9-ea20-48fd-a52f-26610514b032" providerId="ADAL" clId="{202EB1AA-EFF0-4812-AA4F-5218AD11588E}" dt="2025-03-13T16:09:00.843" v="780"/>
          <ac:spMkLst>
            <pc:docMk/>
            <pc:sldMk cId="3654777130" sldId="284"/>
            <ac:spMk id="147" creationId="{38B7CC07-4F8D-7746-D8C6-7B7D6D06A45A}"/>
          </ac:spMkLst>
        </pc:spChg>
        <pc:spChg chg="mod">
          <ac:chgData name="Kara Flanagan" userId="ba63b6c9-ea20-48fd-a52f-26610514b032" providerId="ADAL" clId="{202EB1AA-EFF0-4812-AA4F-5218AD11588E}" dt="2025-03-13T16:09:00.843" v="780"/>
          <ac:spMkLst>
            <pc:docMk/>
            <pc:sldMk cId="3654777130" sldId="284"/>
            <ac:spMk id="148" creationId="{5BF14EE3-5938-E94A-4A28-D6622DE745EA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39" creationId="{C8390875-16AF-C252-7B39-87C0A9227127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49" creationId="{8CD845CA-7413-88E5-E242-D1FC4A261A55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50" creationId="{19250775-73F4-A403-9B26-AC199F77FA76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52" creationId="{D0776EC8-D506-7C8A-2831-BE5E607D2F6A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54" creationId="{8487496A-94A3-4CBD-5DCF-776B0D590D47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61" creationId="{9C78CDA8-8898-CA76-AA88-41B0855B74DA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69" creationId="{DE72797E-C378-97F5-E496-C535A50BDE0F}"/>
          </ac:spMkLst>
        </pc:spChg>
        <pc:spChg chg="mod">
          <ac:chgData name="Kara Flanagan" userId="ba63b6c9-ea20-48fd-a52f-26610514b032" providerId="ADAL" clId="{202EB1AA-EFF0-4812-AA4F-5218AD11588E}" dt="2025-03-13T16:09:36.473" v="796" actId="1035"/>
          <ac:spMkLst>
            <pc:docMk/>
            <pc:sldMk cId="3654777130" sldId="284"/>
            <ac:spMk id="286" creationId="{5B1D1EA4-87CB-39FD-F569-2542E737DCD6}"/>
          </ac:spMkLst>
        </pc:spChg>
        <pc:spChg chg="mod">
          <ac:chgData name="Kara Flanagan" userId="ba63b6c9-ea20-48fd-a52f-26610514b032" providerId="ADAL" clId="{202EB1AA-EFF0-4812-AA4F-5218AD11588E}" dt="2025-03-13T16:11:05.552" v="806" actId="1076"/>
          <ac:spMkLst>
            <pc:docMk/>
            <pc:sldMk cId="3654777130" sldId="284"/>
            <ac:spMk id="287" creationId="{B3E2BF1D-B6D1-9701-F761-A7561095192D}"/>
          </ac:spMkLst>
        </pc:spChg>
        <pc:spChg chg="mod">
          <ac:chgData name="Kara Flanagan" userId="ba63b6c9-ea20-48fd-a52f-26610514b032" providerId="ADAL" clId="{202EB1AA-EFF0-4812-AA4F-5218AD11588E}" dt="2025-03-13T16:09:36.473" v="796" actId="1035"/>
          <ac:spMkLst>
            <pc:docMk/>
            <pc:sldMk cId="3654777130" sldId="284"/>
            <ac:spMk id="288" creationId="{78E6E5AD-C39C-7936-EC81-3BCA6CE246DC}"/>
          </ac:spMkLst>
        </pc:spChg>
        <pc:spChg chg="mod">
          <ac:chgData name="Kara Flanagan" userId="ba63b6c9-ea20-48fd-a52f-26610514b032" providerId="ADAL" clId="{202EB1AA-EFF0-4812-AA4F-5218AD11588E}" dt="2025-03-13T16:11:05.552" v="806" actId="1076"/>
          <ac:spMkLst>
            <pc:docMk/>
            <pc:sldMk cId="3654777130" sldId="284"/>
            <ac:spMk id="289" creationId="{CF8254AF-EA6F-70EC-9D95-9F13DA836ACB}"/>
          </ac:spMkLst>
        </pc:spChg>
        <pc:spChg chg="add mod">
          <ac:chgData name="Kara Flanagan" userId="ba63b6c9-ea20-48fd-a52f-26610514b032" providerId="ADAL" clId="{202EB1AA-EFF0-4812-AA4F-5218AD11588E}" dt="2025-03-13T16:09:36.473" v="796" actId="1035"/>
          <ac:spMkLst>
            <pc:docMk/>
            <pc:sldMk cId="3654777130" sldId="284"/>
            <ac:spMk id="290" creationId="{FD1E366E-DCBF-6F97-5E95-ACF8A60E173C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292" creationId="{6D750E42-01BB-C55D-E5E7-42F5BD76A46C}"/>
          </ac:spMkLst>
        </pc:spChg>
        <pc:spChg chg="mod">
          <ac:chgData name="Kara Flanagan" userId="ba63b6c9-ea20-48fd-a52f-26610514b032" providerId="ADAL" clId="{202EB1AA-EFF0-4812-AA4F-5218AD11588E}" dt="2025-03-13T16:09:21.849" v="783"/>
          <ac:spMkLst>
            <pc:docMk/>
            <pc:sldMk cId="3654777130" sldId="284"/>
            <ac:spMk id="308" creationId="{AAD2BD9C-15D7-F32B-CC7E-82E6B283EAAC}"/>
          </ac:spMkLst>
        </pc:spChg>
        <pc:spChg chg="mod">
          <ac:chgData name="Kara Flanagan" userId="ba63b6c9-ea20-48fd-a52f-26610514b032" providerId="ADAL" clId="{202EB1AA-EFF0-4812-AA4F-5218AD11588E}" dt="2025-03-13T16:09:36.473" v="796" actId="1035"/>
          <ac:spMkLst>
            <pc:docMk/>
            <pc:sldMk cId="3654777130" sldId="284"/>
            <ac:spMk id="312" creationId="{811AB95D-6BA1-153D-7D1A-0C75FC24AA11}"/>
          </ac:spMkLst>
        </pc:spChg>
        <pc:spChg chg="mod">
          <ac:chgData name="Kara Flanagan" userId="ba63b6c9-ea20-48fd-a52f-26610514b032" providerId="ADAL" clId="{202EB1AA-EFF0-4812-AA4F-5218AD11588E}" dt="2025-03-13T16:09:36.473" v="796" actId="1035"/>
          <ac:spMkLst>
            <pc:docMk/>
            <pc:sldMk cId="3654777130" sldId="284"/>
            <ac:spMk id="313" creationId="{937D0D9E-E5DA-B451-E78E-E26D3ADBDCB9}"/>
          </ac:spMkLst>
        </pc:spChg>
        <pc:grpChg chg="mod">
          <ac:chgData name="Kara Flanagan" userId="ba63b6c9-ea20-48fd-a52f-26610514b032" providerId="ADAL" clId="{202EB1AA-EFF0-4812-AA4F-5218AD11588E}" dt="2025-03-13T16:10:54.483" v="804" actId="1035"/>
          <ac:grpSpMkLst>
            <pc:docMk/>
            <pc:sldMk cId="3654777130" sldId="284"/>
            <ac:grpSpMk id="38" creationId="{B3565AF4-16D5-6995-6D56-29358D6CACC9}"/>
          </ac:grpSpMkLst>
        </pc:grpChg>
        <pc:grpChg chg="mod">
          <ac:chgData name="Kara Flanagan" userId="ba63b6c9-ea20-48fd-a52f-26610514b032" providerId="ADAL" clId="{202EB1AA-EFF0-4812-AA4F-5218AD11588E}" dt="2025-03-13T16:10:54.483" v="804" actId="1035"/>
          <ac:grpSpMkLst>
            <pc:docMk/>
            <pc:sldMk cId="3654777130" sldId="284"/>
            <ac:grpSpMk id="56" creationId="{835E4C6B-78B7-4E7E-F2C2-7929BBDD9C8D}"/>
          </ac:grpSpMkLst>
        </pc:grpChg>
        <pc:grpChg chg="mod">
          <ac:chgData name="Kara Flanagan" userId="ba63b6c9-ea20-48fd-a52f-26610514b032" providerId="ADAL" clId="{202EB1AA-EFF0-4812-AA4F-5218AD11588E}" dt="2025-03-13T16:10:54.483" v="804" actId="1035"/>
          <ac:grpSpMkLst>
            <pc:docMk/>
            <pc:sldMk cId="3654777130" sldId="284"/>
            <ac:grpSpMk id="134" creationId="{7C0431B0-F9D5-23DE-94E1-C1FDD0E03017}"/>
          </ac:grpSpMkLst>
        </pc:grpChg>
        <pc:grpChg chg="mod">
          <ac:chgData name="Kara Flanagan" userId="ba63b6c9-ea20-48fd-a52f-26610514b032" providerId="ADAL" clId="{202EB1AA-EFF0-4812-AA4F-5218AD11588E}" dt="2025-03-13T16:10:54.483" v="804" actId="1035"/>
          <ac:grpSpMkLst>
            <pc:docMk/>
            <pc:sldMk cId="3654777130" sldId="284"/>
            <ac:grpSpMk id="140" creationId="{125F1013-DC42-43C3-E85A-4DB7135B1804}"/>
          </ac:grpSpMkLst>
        </pc:grpChg>
        <pc:grpChg chg="add mod">
          <ac:chgData name="Kara Flanagan" userId="ba63b6c9-ea20-48fd-a52f-26610514b032" providerId="ADAL" clId="{202EB1AA-EFF0-4812-AA4F-5218AD11588E}" dt="2025-03-13T16:10:17.646" v="803" actId="1076"/>
          <ac:grpSpMkLst>
            <pc:docMk/>
            <pc:sldMk cId="3654777130" sldId="284"/>
            <ac:grpSpMk id="145" creationId="{25A7CFC7-2825-4715-B291-95D3F803F934}"/>
          </ac:grpSpMkLst>
        </pc:grpChg>
        <pc:graphicFrameChg chg="mod">
          <ac:chgData name="Kara Flanagan" userId="ba63b6c9-ea20-48fd-a52f-26610514b032" providerId="ADAL" clId="{202EB1AA-EFF0-4812-AA4F-5218AD11588E}" dt="2025-03-13T16:10:54.483" v="804" actId="1035"/>
          <ac:graphicFrameMkLst>
            <pc:docMk/>
            <pc:sldMk cId="3654777130" sldId="284"/>
            <ac:graphicFrameMk id="2" creationId="{CAFC3D3A-A070-9B9C-075F-527C549C11E4}"/>
          </ac:graphicFrameMkLst>
        </pc:graphicFrameChg>
        <pc:graphicFrameChg chg="mod">
          <ac:chgData name="Kara Flanagan" userId="ba63b6c9-ea20-48fd-a52f-26610514b032" providerId="ADAL" clId="{202EB1AA-EFF0-4812-AA4F-5218AD11588E}" dt="2025-03-13T16:10:54.483" v="804" actId="1035"/>
          <ac:graphicFrameMkLst>
            <pc:docMk/>
            <pc:sldMk cId="3654777130" sldId="284"/>
            <ac:graphicFrameMk id="3" creationId="{626DF167-6729-83BA-52C5-E27B7E61E05C}"/>
          </ac:graphicFrameMkLst>
        </pc:graphicFrameChg>
        <pc:graphicFrameChg chg="mod">
          <ac:chgData name="Kara Flanagan" userId="ba63b6c9-ea20-48fd-a52f-26610514b032" providerId="ADAL" clId="{202EB1AA-EFF0-4812-AA4F-5218AD11588E}" dt="2025-03-13T16:09:36.473" v="796" actId="1035"/>
          <ac:graphicFrameMkLst>
            <pc:docMk/>
            <pc:sldMk cId="3654777130" sldId="284"/>
            <ac:graphicFrameMk id="232" creationId="{162F2F2C-ADFE-8DB2-1A07-AFF2911833A3}"/>
          </ac:graphicFrameMkLst>
        </pc:graphicFrameChg>
        <pc:graphicFrameChg chg="mod">
          <ac:chgData name="Kara Flanagan" userId="ba63b6c9-ea20-48fd-a52f-26610514b032" providerId="ADAL" clId="{202EB1AA-EFF0-4812-AA4F-5218AD11588E}" dt="2025-03-13T16:09:36.473" v="796" actId="1035"/>
          <ac:graphicFrameMkLst>
            <pc:docMk/>
            <pc:sldMk cId="3654777130" sldId="284"/>
            <ac:graphicFrameMk id="233" creationId="{6F41F221-936A-3501-44B8-9791F5C00342}"/>
          </ac:graphicFrameMkLst>
        </pc:graphicFrameChg>
        <pc:picChg chg="add mod">
          <ac:chgData name="Kara Flanagan" userId="ba63b6c9-ea20-48fd-a52f-26610514b032" providerId="ADAL" clId="{202EB1AA-EFF0-4812-AA4F-5218AD11588E}" dt="2025-03-13T16:11:28.058" v="810" actId="1076"/>
          <ac:picMkLst>
            <pc:docMk/>
            <pc:sldMk cId="3654777130" sldId="284"/>
            <ac:picMk id="315" creationId="{395E79A9-3D6E-5AEA-1BC3-2AE8D16F5D74}"/>
          </ac:picMkLst>
        </pc:picChg>
      </pc:sldChg>
      <pc:sldChg chg="modNotesTx">
        <pc:chgData name="Kara Flanagan" userId="ba63b6c9-ea20-48fd-a52f-26610514b032" providerId="ADAL" clId="{202EB1AA-EFF0-4812-AA4F-5218AD11588E}" dt="2025-02-21T23:20:21.773" v="490" actId="6549"/>
        <pc:sldMkLst>
          <pc:docMk/>
          <pc:sldMk cId="3469063363" sldId="285"/>
        </pc:sldMkLst>
      </pc:sldChg>
      <pc:sldChg chg="del">
        <pc:chgData name="Kara Flanagan" userId="ba63b6c9-ea20-48fd-a52f-26610514b032" providerId="ADAL" clId="{202EB1AA-EFF0-4812-AA4F-5218AD11588E}" dt="2025-02-18T18:10:46.824" v="106" actId="47"/>
        <pc:sldMkLst>
          <pc:docMk/>
          <pc:sldMk cId="2540372239" sldId="287"/>
        </pc:sldMkLst>
      </pc:sldChg>
      <pc:sldChg chg="addSp delSp modSp del mod">
        <pc:chgData name="Kara Flanagan" userId="ba63b6c9-ea20-48fd-a52f-26610514b032" providerId="ADAL" clId="{202EB1AA-EFF0-4812-AA4F-5218AD11588E}" dt="2025-03-13T01:51:38.680" v="705" actId="47"/>
        <pc:sldMkLst>
          <pc:docMk/>
          <pc:sldMk cId="2822084086" sldId="288"/>
        </pc:sldMkLst>
      </pc:sldChg>
      <pc:sldChg chg="del">
        <pc:chgData name="Kara Flanagan" userId="ba63b6c9-ea20-48fd-a52f-26610514b032" providerId="ADAL" clId="{202EB1AA-EFF0-4812-AA4F-5218AD11588E}" dt="2025-03-13T01:40:30.583" v="530" actId="47"/>
        <pc:sldMkLst>
          <pc:docMk/>
          <pc:sldMk cId="3789334701" sldId="289"/>
        </pc:sldMkLst>
      </pc:sldChg>
      <pc:sldChg chg="add">
        <pc:chgData name="Kara Flanagan" userId="ba63b6c9-ea20-48fd-a52f-26610514b032" providerId="ADAL" clId="{202EB1AA-EFF0-4812-AA4F-5218AD11588E}" dt="2025-04-14T13:36:33.470" v="831"/>
        <pc:sldMkLst>
          <pc:docMk/>
          <pc:sldMk cId="2515956764" sldId="295"/>
        </pc:sldMkLst>
      </pc:sldChg>
      <pc:sldChg chg="add">
        <pc:chgData name="Kara Flanagan" userId="ba63b6c9-ea20-48fd-a52f-26610514b032" providerId="ADAL" clId="{202EB1AA-EFF0-4812-AA4F-5218AD11588E}" dt="2025-04-14T13:36:33.470" v="831"/>
        <pc:sldMkLst>
          <pc:docMk/>
          <pc:sldMk cId="3576745852" sldId="296"/>
        </pc:sldMkLst>
      </pc:sldChg>
      <pc:sldChg chg="del">
        <pc:chgData name="Kara Flanagan" userId="ba63b6c9-ea20-48fd-a52f-26610514b032" providerId="ADAL" clId="{202EB1AA-EFF0-4812-AA4F-5218AD11588E}" dt="2025-02-18T18:12:01.151" v="161" actId="47"/>
        <pc:sldMkLst>
          <pc:docMk/>
          <pc:sldMk cId="2092938184" sldId="2147470390"/>
        </pc:sldMkLst>
      </pc:sldChg>
      <pc:sldChg chg="modSp mod">
        <pc:chgData name="Kara Flanagan" userId="ba63b6c9-ea20-48fd-a52f-26610514b032" providerId="ADAL" clId="{202EB1AA-EFF0-4812-AA4F-5218AD11588E}" dt="2025-02-18T17:59:09.941" v="60" actId="113"/>
        <pc:sldMkLst>
          <pc:docMk/>
          <pc:sldMk cId="1502290918" sldId="2147483525"/>
        </pc:sldMkLst>
        <pc:spChg chg="mod">
          <ac:chgData name="Kara Flanagan" userId="ba63b6c9-ea20-48fd-a52f-26610514b032" providerId="ADAL" clId="{202EB1AA-EFF0-4812-AA4F-5218AD11588E}" dt="2025-02-18T17:59:09.941" v="60" actId="113"/>
          <ac:spMkLst>
            <pc:docMk/>
            <pc:sldMk cId="1502290918" sldId="2147483525"/>
            <ac:spMk id="2" creationId="{2B77E129-EDD0-5193-67E3-49C1E27E2175}"/>
          </ac:spMkLst>
        </pc:spChg>
      </pc:sldChg>
      <pc:sldChg chg="modSp del mod">
        <pc:chgData name="Kara Flanagan" userId="ba63b6c9-ea20-48fd-a52f-26610514b032" providerId="ADAL" clId="{202EB1AA-EFF0-4812-AA4F-5218AD11588E}" dt="2025-02-21T21:54:02.397" v="229" actId="47"/>
        <pc:sldMkLst>
          <pc:docMk/>
          <pc:sldMk cId="3856900387" sldId="2147483550"/>
        </pc:sldMkLst>
      </pc:sldChg>
      <pc:sldChg chg="addSp delSp modSp del mod modNotesTx">
        <pc:chgData name="Kara Flanagan" userId="ba63b6c9-ea20-48fd-a52f-26610514b032" providerId="ADAL" clId="{202EB1AA-EFF0-4812-AA4F-5218AD11588E}" dt="2025-03-13T16:11:40.488" v="813" actId="47"/>
        <pc:sldMkLst>
          <pc:docMk/>
          <pc:sldMk cId="1701365497" sldId="2147483647"/>
        </pc:sldMkLst>
      </pc:sldChg>
      <pc:sldChg chg="modSp mod">
        <pc:chgData name="Kara Flanagan" userId="ba63b6c9-ea20-48fd-a52f-26610514b032" providerId="ADAL" clId="{202EB1AA-EFF0-4812-AA4F-5218AD11588E}" dt="2025-03-14T20:49:33.859" v="816" actId="1076"/>
        <pc:sldMkLst>
          <pc:docMk/>
          <pc:sldMk cId="2514785448" sldId="2147483647"/>
        </pc:sldMkLst>
        <pc:picChg chg="mod">
          <ac:chgData name="Kara Flanagan" userId="ba63b6c9-ea20-48fd-a52f-26610514b032" providerId="ADAL" clId="{202EB1AA-EFF0-4812-AA4F-5218AD11588E}" dt="2025-03-14T20:49:33.859" v="816" actId="1076"/>
          <ac:picMkLst>
            <pc:docMk/>
            <pc:sldMk cId="2514785448" sldId="2147483647"/>
            <ac:picMk id="315" creationId="{8181DDBB-FADB-A1EA-9088-FB8E401989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/>
              <a:t>‹#›</a:t>
            </a:fld>
            <a:endParaRPr lang="en-US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16581-2911-5A90-0837-2401A9222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31105-FEE7-C1C7-C594-F7E9213A2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C46C65-132B-253F-87E8-D7AE58B6B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239D0-C519-2628-6732-85B44673C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267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8A69A-C267-A013-83DF-7EFAD1D9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91FB6-A96B-B097-4BF3-8CFC43BD7A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4A826-7072-CB28-44AD-F76281186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C387A-908C-BA37-5A21-46BCBB886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625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7F6A7-3209-13CB-8E90-2CD1D0785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C4EBA-4C22-4129-188F-2106DBDDB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1CD85-D86C-1805-1665-D90717E21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6D317-21E2-3D43-3E88-703CCEF81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20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7815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16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/>
              <a:t>16</a:t>
            </a:fld>
            <a:endParaRPr lang="en-US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78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DF89E-1F2C-FBBE-8960-A7BCBFE56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7B6AD-4AFD-2FCB-000F-1076FF567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120BB-3EB9-AC84-1C0C-809B79698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 panose="020F0502020204030204"/>
                <a:cs typeface="Calibri" panose="020F0502020204030204"/>
              </a:rPr>
              <a:t>https://partners.aicerts.io/wp-content/uploads/2025/03/AI-CERTs-Agentic-Module-Shaping-the-Future-of-Work.pdf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660FE-D496-6D89-35C5-ED7FF8755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F7CAB-CCA0-49EF-88D0-338C18317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88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236F1-DF71-1C1E-90A2-6D91EA66B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40F68-4D59-9C4F-7FE7-A3FA7656A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44776C-9562-9A95-0FB8-420715A2A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 panose="020F0502020204030204"/>
                <a:cs typeface="Calibri" panose="020F0502020204030204"/>
              </a:rPr>
              <a:t>December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Executive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Ethics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Prompt Engineer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>
              <a:solidFill>
                <a:prstClr val="black"/>
              </a:solidFill>
              <a:latin typeface="Montserrat (Body)"/>
              <a:cs typeface="Arial"/>
              <a:sym typeface="Arial"/>
            </a:endParaRP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>
              <a:solidFill>
                <a:prstClr val="black"/>
              </a:solidFill>
              <a:latin typeface="Montserrat (Body)"/>
              <a:cs typeface="Arial"/>
              <a:sym typeface="Arial"/>
            </a:endParaRP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Customer Service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Educator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Learning &amp; Development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Legal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Finance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Project Manager 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Security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Government</a:t>
            </a:r>
          </a:p>
          <a:p>
            <a:pPr indent="-228611" defTabSz="914446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prstClr val="black"/>
                </a:solidFill>
                <a:latin typeface="Montserrat (Body)"/>
                <a:cs typeface="Arial"/>
                <a:sym typeface="Arial"/>
              </a:rPr>
              <a:t>AI+ Writer</a:t>
            </a:r>
          </a:p>
          <a:p>
            <a:endParaRPr lang="en-US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29822-9D6A-AE8F-0B52-89432EABE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F7CAB-CCA0-49EF-88D0-338C18317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42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48B73-BA08-40BC-C0FE-4490A6AD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38821-25C1-71C0-10A2-DB3088BDD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350DF-248C-6AF1-A9EE-10B0B31DA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6B489-51E4-657C-E452-DAEB360D9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51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35422-CE4C-5E24-ACA7-D48702F6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D21A7E-CEED-BD45-345C-D29CE0349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85517-88BD-AFB3-AAEC-5B84B672E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https://partners.aicerts.io/wp-content/uploads/2025/02/AI-CERTs-IT-Certifications-Vendor-Map-Draft.pdf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CDA69-C7E0-C341-8D46-3C75BFAC7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8A57A-7394-4482-80D6-10A2CECB61A9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363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68041-F281-3D8E-4527-438A339C3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D7DC3-F6D9-B916-3585-F31F867B0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C34E1-1626-2EE3-6671-F366B5544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68E3B-0DB0-FA40-5087-1697C6AF1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F7CAB-CCA0-49EF-88D0-338C18317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719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2546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3E54A5FE-7952-EBC7-35F1-08C8B42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>
            <a:extLst>
              <a:ext uri="{FF2B5EF4-FFF2-40B4-BE49-F238E27FC236}">
                <a16:creationId xmlns:a16="http://schemas.microsoft.com/office/drawing/2014/main" id="{54D405A0-4C51-469B-3E32-EA736786A3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Comprehensive Market Research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"This step involves a deep dive into current market trends and projections, gathering insights directly from industry leaders to ensure our certification meets the market's actual needs."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Expert-Led Curriculum Design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"Our curriculum is designed by a team of subject matter experts and experienced educators, ensuring a rich blend of theoretical knowledge and practical skills that are directly applicable in the workplace."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Job Task Analysis Integration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"We perform a detailed analysis of job roles to define the necessary skills and competencies, aligning our certification with real-world job functions and employer expectations."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ISO 17024:2012 Standard Compliance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"Our process is in strict adherence to the ISO 17024:2012 standards, ensuring the certification is impartial, consistent, and recognized on a global scale."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Dynamic and Flexible Curriculum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"The curriculum is continuously updated to reflect the latest industry innovations and best practices, equipping learners with the knowledge to meet current and future challenges."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Innovative Assessment Methods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"We employ advanced and interactive assessment methods, utilizing technology to create realistic scenarios that accurately gauge a candidate’s abilities."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Continuous Improvement Mechanism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"A structured mechanism for incorporating stakeholder feedback ensures that our certification process remains adaptive, responsive, and aligned with evolving industry standards."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Ethics and Integrity Focus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"Ethical practices and integrity are woven into the fabric of our curriculum, emphasizing the importance of professional conduct and accountability."</a:t>
            </a:r>
            <a:endParaRPr lang="en-US"/>
          </a:p>
          <a:p>
            <a:pPr marL="0" indent="-73838">
              <a:buClr>
                <a:srgbClr val="374151"/>
              </a:buClr>
              <a:buSzPts val="1100"/>
              <a:buFont typeface="Calibri"/>
              <a:buAutoNum type="arabicPeriod"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Lifelong Learning</a:t>
            </a:r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/>
          </a:p>
          <a:p>
            <a:pPr marL="483306" lvl="1" indent="0"/>
            <a:r>
              <a:rPr lang="en-US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"We advocate for continuous professional growth and provide ongoing resources and support to our certificate holders, fostering a culture of lifelong learning."</a:t>
            </a:r>
            <a:endParaRPr lang="en-US"/>
          </a:p>
          <a:p>
            <a:pPr marL="0" indent="0"/>
            <a:endParaRPr/>
          </a:p>
        </p:txBody>
      </p:sp>
      <p:sp>
        <p:nvSpPr>
          <p:cNvPr id="280" name="Google Shape;280;p6:notes">
            <a:extLst>
              <a:ext uri="{FF2B5EF4-FFF2-40B4-BE49-F238E27FC236}">
                <a16:creationId xmlns:a16="http://schemas.microsoft.com/office/drawing/2014/main" id="{E6B460D4-0EC5-1B41-6C26-CDA16C376F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754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52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2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9653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A921A-A2F8-C29E-1A26-C7FCCA22D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67BF1-F798-E2FE-0765-7CF296783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1D7F4-D465-DF09-7B78-1386905C0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D803B-38F5-5987-9FB8-6E8322B3B5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31</a:t>
            </a:fld>
            <a:endParaRPr lang="en-US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20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32</a:t>
            </a:fld>
            <a:endParaRPr lang="en-US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38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4326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4486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35</a:t>
            </a:fld>
            <a:endParaRPr lang="en-US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6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919EB-9F69-3F13-0AF8-6FB1A0160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CF37A-7C54-F703-B91C-E0FFB6122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3C570-FD69-86A9-E7AC-FE55F40AA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Companies are realizing that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Implementing AI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requires s</a:t>
            </a:r>
            <a:r>
              <a:rPr kumimoji="0" lang="en-US" sz="12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killing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increase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Adoption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drive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Actual Change</a:t>
            </a:r>
          </a:p>
          <a:p>
            <a:endParaRPr lang="en-US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C9CF1-CB22-3CC6-3788-9AE9DB617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F7CAB-CCA0-49EF-88D0-338C18317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36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36</a:t>
            </a:fld>
            <a:endParaRPr lang="en-US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24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7202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4FD95-4606-BF95-862E-19395B899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C2C79-1907-601D-9158-6CFFBAEB2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EAD65F-0502-6160-1913-40EA1A6CE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0E85F-6E54-CFD8-3A38-F798A5B16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933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</a:rPr>
              <a:t>To receive the </a:t>
            </a:r>
            <a:r>
              <a:rPr lang="en-US" sz="1200" b="1">
                <a:solidFill>
                  <a:schemeClr val="bg1"/>
                </a:solidFill>
                <a:latin typeface="Montserrat" panose="00000500000000000000" pitchFamily="2" charset="0"/>
              </a:rPr>
              <a:t>AICT Certified Trainer Certification</a:t>
            </a:r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</a:rPr>
              <a:t>, which acknowledges that the trainer has met all requirements to be recognized as an </a:t>
            </a:r>
            <a:r>
              <a:rPr lang="en-US" sz="1200" b="1">
                <a:solidFill>
                  <a:schemeClr val="bg1"/>
                </a:solidFill>
                <a:latin typeface="Montserrat" panose="00000500000000000000" pitchFamily="2" charset="0"/>
              </a:rPr>
              <a:t>AI Certs Certified Trainer (AICT)</a:t>
            </a:r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</a:rPr>
              <a:t>, trainers may contact the support team for assistance in obtaining the certification. </a:t>
            </a:r>
          </a:p>
          <a:p>
            <a:pPr rtl="0"/>
            <a:endParaRPr lang="en-US" sz="105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rtl="0"/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</a:rPr>
              <a:t>support@aicerts.ai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188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3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6E27D-39BF-5FD3-A479-5B539225E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55280-396B-F20E-1287-02E775263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00742E-14BA-4F89-8B03-D626FEC25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21D86-969A-9FD8-2A66-BD956E6A4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F7CAB-CCA0-49EF-88D0-338C18317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07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3306" indent="-241653" defTabSz="966612">
              <a:defRPr/>
            </a:pPr>
            <a:endParaRPr lang="en-US"/>
          </a:p>
          <a:p>
            <a:pPr marL="483306" indent="-241653" defTabSz="966612">
              <a:defRPr/>
            </a:pPr>
            <a:endParaRPr lang="en-US" sz="1300"/>
          </a:p>
          <a:p>
            <a:pPr marL="483306" indent="-241653" defTabSz="966612">
              <a:defRPr/>
            </a:pPr>
            <a:r>
              <a:rPr lang="en-US" b="1">
                <a:ea typeface="Calibri" panose="020F0502020204030204"/>
                <a:cs typeface="Calibri" panose="020F0502020204030204"/>
              </a:rPr>
              <a:t>Basic Knowledge   </a:t>
            </a:r>
            <a:r>
              <a:rPr lang="en-US" sz="1300"/>
              <a:t>(Starting Point)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Everyone in the organization, regardless of their function, needs basic AI literacy.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They should understand AI’s capabilities, limitations, and potential risks.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This builds a solid foundation for organization-wide AI readiness.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>
              <a:ea typeface="Calibri" panose="020F0502020204030204"/>
              <a:cs typeface="Calibri" panose="020F0502020204030204"/>
            </a:endParaRPr>
          </a:p>
          <a:p>
            <a:pPr marL="483306" indent="-241653" defTabSz="966612">
              <a:defRPr/>
            </a:pPr>
            <a:r>
              <a:rPr lang="en-US" b="1">
                <a:ea typeface="Calibri" panose="020F0502020204030204"/>
                <a:cs typeface="Calibri" panose="020F0502020204030204"/>
              </a:rPr>
              <a:t>Role Specific Skills </a:t>
            </a:r>
            <a:r>
              <a:rPr lang="en-US" sz="1300" b="1"/>
              <a:t>(Functional layer)</a:t>
            </a:r>
            <a:r>
              <a:rPr lang="en-US" sz="1300"/>
              <a:t>  (Middle Points)</a:t>
            </a:r>
          </a:p>
          <a:p>
            <a:pPr marL="483306" lvl="1" indent="0" defTabSz="966612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b="0">
                <a:ea typeface="Calibri" panose="020F0502020204030204"/>
                <a:cs typeface="Calibri" panose="020F0502020204030204"/>
              </a:rPr>
              <a:t>Teams need specific training to complete their roles. </a:t>
            </a:r>
            <a:r>
              <a:rPr lang="en-US" sz="1300"/>
              <a:t>Think about training that’s useful for each team to connect it directly to goals and KPIs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>
                <a:ea typeface="Calibri" panose="020F0502020204030204"/>
                <a:cs typeface="Calibri" panose="020F0502020204030204"/>
              </a:rPr>
              <a:t>HR – AI Tools for improving employee engagement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>
                <a:ea typeface="Calibri" panose="020F0502020204030204"/>
                <a:cs typeface="Calibri" panose="020F0502020204030204"/>
              </a:rPr>
              <a:t>Marketing teams – Customer insights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>
              <a:ea typeface="Calibri" panose="020F0502020204030204"/>
              <a:cs typeface="Calibri" panose="020F0502020204030204"/>
            </a:endParaRPr>
          </a:p>
          <a:p>
            <a:pPr marL="483306" indent="-241653" defTabSz="966612">
              <a:defRPr/>
            </a:pPr>
            <a:r>
              <a:rPr lang="en-US" b="1">
                <a:ea typeface="Calibri" panose="020F0502020204030204"/>
                <a:cs typeface="Calibri" panose="020F0502020204030204"/>
              </a:rPr>
              <a:t>Expert Level Skills  </a:t>
            </a:r>
            <a:r>
              <a:rPr lang="en-US" sz="1300"/>
              <a:t>(Milestones or Destinations)</a:t>
            </a:r>
          </a:p>
          <a:p>
            <a:pPr marL="966612" lvl="1" indent="-241653" defTabSz="966612">
              <a:buFont typeface="Arial" panose="020B0604020202020204" pitchFamily="34" charset="0"/>
              <a:buChar char="•"/>
              <a:defRPr/>
            </a:pPr>
            <a:r>
              <a:rPr lang="en-US" sz="1300"/>
              <a:t>AI experts who can build and refine AI systems, find the best ways to use AI, and lead projects across teams</a:t>
            </a:r>
          </a:p>
          <a:p>
            <a:pPr marL="483306" indent="-241653" defTabSz="966612">
              <a:buFont typeface="Arial" panose="020B0604020202020204" pitchFamily="34" charset="0"/>
              <a:buChar char="•"/>
              <a:defRPr/>
            </a:pPr>
            <a:endParaRPr lang="en-US" sz="1300"/>
          </a:p>
          <a:p>
            <a:pPr marL="241653" indent="0" defTabSz="966612">
              <a:defRPr/>
            </a:pPr>
            <a:r>
              <a:rPr lang="en-US" sz="1300" b="1">
                <a:solidFill>
                  <a:srgbClr val="000000"/>
                </a:solidFill>
                <a:latin typeface="Aptos" panose="020B0004020202020204" pitchFamily="34" charset="0"/>
              </a:rPr>
              <a:t>By structuring your training initiatives like this, you ensure that everyone in the organization is AI-ready, from foundational knowledge to specialized expertise.  </a:t>
            </a:r>
            <a:endParaRPr lang="en-US" sz="1300"/>
          </a:p>
          <a:p>
            <a:pPr marL="241653" indent="0" defTabSz="966612">
              <a:defRPr/>
            </a:pPr>
            <a:endParaRPr lang="en-US" sz="13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 defTabSz="966612">
              <a:buClrTx/>
              <a:defRPr/>
            </a:pPr>
            <a:fld id="{EF2F7CAB-CCA0-49EF-88D0-338C18317438}" type="slidenum">
              <a:rPr lang="en-US" sz="1300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pPr algn="r" defTabSz="966612">
                <a:buClrTx/>
                <a:defRPr/>
              </a:pPr>
              <a:t>5</a:t>
            </a:fld>
            <a:endParaRPr lang="en-US" sz="1300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C44D-E54F-F2ED-50CF-CA61283EE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913C5-DB88-2053-4511-66805FEA3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18E9D-4ABD-E191-D759-B59C65B84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90536-D591-0DEA-035C-D6B6C5D227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28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536F-BFA2-4FA6-8759-50BDB5007F2A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199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>
              <a:lnSpc>
                <a:spcPts val="2959"/>
              </a:lnSpc>
            </a:pPr>
            <a:endParaRPr lang="en-US" sz="1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9147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64CC7-C904-54E5-55BD-B16DD88BA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797EF-A05E-D3FB-C5BC-9EF4CA6F2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D7BFF-B91D-C097-36E8-0B90FBD28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BB7E2-5D67-D136-1CA0-CED457D2D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8A57A-7394-4482-80D6-10A2CECB61A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3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9587484"/>
            <a:ext cx="18288000" cy="699516"/>
          </a:xfrm>
          <a:custGeom>
            <a:avLst/>
            <a:gdLst/>
            <a:ahLst/>
            <a:cxnLst/>
            <a:rect l="l" t="t" r="r" b="b"/>
            <a:pathLst>
              <a:path w="24384000" h="932688" extrusionOk="0">
                <a:moveTo>
                  <a:pt x="0" y="0"/>
                </a:moveTo>
                <a:lnTo>
                  <a:pt x="24384000" y="0"/>
                </a:lnTo>
                <a:lnTo>
                  <a:pt x="24384000" y="932688"/>
                </a:lnTo>
                <a:lnTo>
                  <a:pt x="0" y="932688"/>
                </a:lnTo>
                <a:close/>
              </a:path>
            </a:pathLst>
          </a:custGeom>
          <a:solidFill>
            <a:srgbClr val="F3F4F7"/>
          </a:solid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377518" y="9855177"/>
            <a:ext cx="2024082" cy="292789"/>
          </a:xfrm>
          <a:custGeom>
            <a:avLst/>
            <a:gdLst/>
            <a:ahLst/>
            <a:cxnLst/>
            <a:rect l="l" t="t" r="r" b="b"/>
            <a:pathLst>
              <a:path w="2019034" h="292059" extrusionOk="0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879" r="-879"/>
            </a:stretch>
          </a:blip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Google Shape;87;p13"/>
          <p:cNvCxnSpPr/>
          <p:nvPr/>
        </p:nvCxnSpPr>
        <p:spPr>
          <a:xfrm>
            <a:off x="1028699" y="2164730"/>
            <a:ext cx="2057400" cy="0"/>
          </a:xfrm>
          <a:prstGeom prst="straightConnector1">
            <a:avLst/>
          </a:prstGeom>
          <a:noFill/>
          <a:ln w="38100" cap="flat" cmpd="sng">
            <a:solidFill>
              <a:srgbClr val="D7AE4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3"/>
          <p:cNvSpPr/>
          <p:nvPr/>
        </p:nvSpPr>
        <p:spPr>
          <a:xfrm>
            <a:off x="13008626" y="0"/>
            <a:ext cx="5292573" cy="4875783"/>
          </a:xfrm>
          <a:custGeom>
            <a:avLst/>
            <a:gdLst/>
            <a:ahLst/>
            <a:cxnLst/>
            <a:rect l="l" t="t" r="r" b="b"/>
            <a:pathLst>
              <a:path w="5279375" h="4863624" extrusionOk="0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A44E51D3-34A2-33E7-1E54-86C7E02AA7F3}"/>
              </a:ext>
            </a:extLst>
          </p:cNvPr>
          <p:cNvSpPr/>
          <p:nvPr userDrawn="1"/>
        </p:nvSpPr>
        <p:spPr>
          <a:xfrm rot="5400000">
            <a:off x="13660067" y="5519304"/>
            <a:ext cx="5279375" cy="3976493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4" y="0"/>
                </a:lnTo>
                <a:lnTo>
                  <a:pt x="5279374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2309"/>
            </a:stretch>
          </a:blipFill>
        </p:spPr>
        <p:txBody>
          <a:bodyPr/>
          <a:lstStyle/>
          <a:p>
            <a:endParaRPr lang="en-US" sz="180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28215128-D5B4-BDB4-803A-01B6BF857C6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69F49A7-D362-ACBE-EA5C-9961F522ADB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2ADBB753-3ADA-9879-4F5E-5FCE5385875E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9AF6B03D-3FC7-35FF-EF42-12B9F2080FD1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057AF8F-4825-3387-5FAA-55F303513666}"/>
              </a:ext>
            </a:extLst>
          </p:cNvPr>
          <p:cNvSpPr/>
          <p:nvPr userDrawn="1"/>
        </p:nvSpPr>
        <p:spPr>
          <a:xfrm>
            <a:off x="13008626" y="0"/>
            <a:ext cx="5279375" cy="4863624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1B2D4-BAF5-80F4-FF5C-B0D6C3A7F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55DA3-4EAC-E67A-5C73-D9A32F66E8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2737622"/>
            <a:ext cx="11842013" cy="6276972"/>
          </a:xfrm>
          <a:prstGeom prst="rect">
            <a:avLst/>
          </a:prstGeom>
        </p:spPr>
        <p:txBody>
          <a:bodyPr/>
          <a:lstStyle>
            <a:lvl1pPr marL="685800" indent="-685800">
              <a:buFont typeface="Arial" panose="020B0604020202020204" pitchFamily="34" charset="0"/>
              <a:buChar char="•"/>
              <a:defRPr sz="4200" b="0">
                <a:solidFill>
                  <a:srgbClr val="1C1F30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itchFamily="2" charset="0"/>
              </a:defRPr>
            </a:lvl2pPr>
            <a:lvl3pPr>
              <a:defRPr>
                <a:latin typeface="Montserrat" pitchFamily="2" charset="0"/>
              </a:defRPr>
            </a:lvl3pPr>
            <a:lvl4pPr>
              <a:defRPr>
                <a:latin typeface="Montserrat" pitchFamily="2" charset="0"/>
              </a:defRPr>
            </a:lvl4pPr>
          </a:lstStyle>
          <a:p>
            <a:pPr lvl="0"/>
            <a:r>
              <a:rPr lang="en-US"/>
              <a:t>Body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9665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AC2C8C-364E-D15A-A67D-8E3F69C2F73A}"/>
              </a:ext>
            </a:extLst>
          </p:cNvPr>
          <p:cNvGrpSpPr/>
          <p:nvPr userDrawn="1"/>
        </p:nvGrpSpPr>
        <p:grpSpPr>
          <a:xfrm>
            <a:off x="0" y="2581876"/>
            <a:ext cx="18288000" cy="7568930"/>
            <a:chOff x="0" y="0"/>
            <a:chExt cx="24384000" cy="1009190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7FE44EC-2C80-A654-2421-C9A04ACD04EB}"/>
                </a:ext>
              </a:extLst>
            </p:cNvPr>
            <p:cNvSpPr/>
            <p:nvPr/>
          </p:nvSpPr>
          <p:spPr>
            <a:xfrm>
              <a:off x="0" y="0"/>
              <a:ext cx="24384000" cy="10091908"/>
            </a:xfrm>
            <a:custGeom>
              <a:avLst/>
              <a:gdLst/>
              <a:ahLst/>
              <a:cxnLst/>
              <a:rect l="l" t="t" r="r" b="b"/>
              <a:pathLst>
                <a:path w="24384000" h="10091908">
                  <a:moveTo>
                    <a:pt x="0" y="0"/>
                  </a:moveTo>
                  <a:lnTo>
                    <a:pt x="24384000" y="0"/>
                  </a:lnTo>
                  <a:lnTo>
                    <a:pt x="24384000" y="10091908"/>
                  </a:lnTo>
                  <a:lnTo>
                    <a:pt x="0" y="10091908"/>
                  </a:lnTo>
                  <a:close/>
                </a:path>
              </a:pathLst>
            </a:custGeom>
            <a:solidFill>
              <a:srgbClr val="F3F4F6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A1265-B6BC-D5D6-0762-D2AE695C9B60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20DC124-79E4-4420-A21B-C6FCC63B52DE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651DDE94-D0AA-E46B-5720-57F1199F1A19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B639A756-3CE2-78C8-CEC7-99DA8386B427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6E7268F-6300-DAFC-FC82-526010A439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BE83F88-4102-1BA0-95C2-AFAC32F3C7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0" y="3802691"/>
            <a:ext cx="15988710" cy="6995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705" b="1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  <a:p>
            <a:pPr lvl="0"/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3A7BD23-BD06-8091-A000-466A6B5768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0" y="4569593"/>
            <a:ext cx="15988710" cy="6995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705" b="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56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28215128-D5B4-BDB4-803A-01B6BF857C6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69F49A7-D362-ACBE-EA5C-9961F522ADB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2ADBB753-3ADA-9879-4F5E-5FCE5385875E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9AF6B03D-3FC7-35FF-EF42-12B9F2080FD1}"/>
              </a:ext>
            </a:extLst>
          </p:cNvPr>
          <p:cNvSpPr/>
          <p:nvPr userDrawn="1"/>
        </p:nvSpPr>
        <p:spPr>
          <a:xfrm>
            <a:off x="1028699" y="2164730"/>
            <a:ext cx="2057400" cy="0"/>
          </a:xfrm>
          <a:prstGeom prst="line">
            <a:avLst/>
          </a:prstGeom>
          <a:ln w="3810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057AF8F-4825-3387-5FAA-55F303513666}"/>
              </a:ext>
            </a:extLst>
          </p:cNvPr>
          <p:cNvSpPr/>
          <p:nvPr userDrawn="1"/>
        </p:nvSpPr>
        <p:spPr>
          <a:xfrm>
            <a:off x="13008626" y="0"/>
            <a:ext cx="5279375" cy="4863624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9326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90B356-A4DB-12C3-6CF1-35A1DE14FB1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1E589DD-2B13-BA9C-234F-B8AD479D5A77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8A180EB4-92A7-468D-C070-76C602DD4616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96D8AE29-7B45-B56C-2F1A-53614B91BDCF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CCD5860-C582-47C4-CE3C-CE1CC1414B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F3321DF-4F5F-3073-16D4-A88276A249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2684037"/>
            <a:ext cx="7662863" cy="585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D7AE4B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FC7AFE9-26EF-3DF1-B373-6291C65B9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701" y="3199112"/>
            <a:ext cx="7662863" cy="1473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3D8D1E7-62A4-A837-0A8A-9F5B91BE1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8701" y="5665553"/>
            <a:ext cx="7662863" cy="585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D7AE4B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2542C9D-5314-84DF-9380-9D213639F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701" y="6180627"/>
            <a:ext cx="7662863" cy="1473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C291295-C36A-8D43-7FDB-9AACF6BB5D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6438" y="2691228"/>
            <a:ext cx="7662863" cy="585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D7AE4B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5546F64-11F9-DFD2-C984-EE08D4EB0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96438" y="3206303"/>
            <a:ext cx="7662863" cy="1473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3882B69-22A4-E4FA-F507-9D8BF47476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96438" y="5672744"/>
            <a:ext cx="7662863" cy="585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D7AE4B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78F7C40-B861-F4D1-ABBC-C3D0522FB4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96438" y="6187818"/>
            <a:ext cx="7662863" cy="1473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2932952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987E9A27-5FEF-FF05-1807-3ED3E4311E4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90756B1-D73A-598E-42B5-DF6B12AF2BC9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5" name="Freeform 6">
            <a:extLst>
              <a:ext uri="{FF2B5EF4-FFF2-40B4-BE49-F238E27FC236}">
                <a16:creationId xmlns:a16="http://schemas.microsoft.com/office/drawing/2014/main" id="{79574E11-2ECA-15C6-90B7-9E2D76AE66E9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CC6BC5A4-5454-30B6-E0A2-708A6FA51DE4}"/>
              </a:ext>
            </a:extLst>
          </p:cNvPr>
          <p:cNvSpPr/>
          <p:nvPr userDrawn="1"/>
        </p:nvSpPr>
        <p:spPr>
          <a:xfrm>
            <a:off x="1028701" y="835289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0A55BC5-0858-08ED-8525-759974EE14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1" y="721981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17B99F-C4E6-230E-EF9A-B014209C2F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2216" y="6880315"/>
            <a:ext cx="7767084" cy="1550537"/>
          </a:xfrm>
          <a:prstGeom prst="rect">
            <a:avLst/>
          </a:prstGeom>
        </p:spPr>
        <p:txBody>
          <a:bodyPr/>
          <a:lstStyle>
            <a:lvl1pPr marL="685800" indent="-685800">
              <a:buFont typeface="Arial" panose="020B0604020202020204" pitchFamily="34" charset="0"/>
              <a:buChar char="•"/>
              <a:defRPr sz="3000" b="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Body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5597DBD-2BA0-8800-5413-C72E7A192C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59840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45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D70CB903-0BBF-9F29-116A-039A77839ADE}"/>
              </a:ext>
            </a:extLst>
          </p:cNvPr>
          <p:cNvGrpSpPr/>
          <p:nvPr userDrawn="1"/>
        </p:nvGrpSpPr>
        <p:grpSpPr>
          <a:xfrm>
            <a:off x="12229734" y="2960041"/>
            <a:ext cx="5413575" cy="4931228"/>
            <a:chOff x="0" y="0"/>
            <a:chExt cx="7218100" cy="657497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841D654-B66A-6061-229D-BA29433AC599}"/>
                </a:ext>
              </a:extLst>
            </p:cNvPr>
            <p:cNvSpPr/>
            <p:nvPr/>
          </p:nvSpPr>
          <p:spPr>
            <a:xfrm>
              <a:off x="0" y="0"/>
              <a:ext cx="7218172" cy="6575044"/>
            </a:xfrm>
            <a:custGeom>
              <a:avLst/>
              <a:gdLst/>
              <a:ahLst/>
              <a:cxnLst/>
              <a:rect l="l" t="t" r="r" b="b"/>
              <a:pathLst>
                <a:path w="7218172" h="6575044">
                  <a:moveTo>
                    <a:pt x="0" y="1095883"/>
                  </a:moveTo>
                  <a:cubicBezTo>
                    <a:pt x="0" y="490601"/>
                    <a:pt x="490601" y="0"/>
                    <a:pt x="1095883" y="0"/>
                  </a:cubicBezTo>
                  <a:lnTo>
                    <a:pt x="6122289" y="0"/>
                  </a:lnTo>
                  <a:cubicBezTo>
                    <a:pt x="6727571" y="0"/>
                    <a:pt x="7218172" y="490601"/>
                    <a:pt x="7218172" y="1095883"/>
                  </a:cubicBezTo>
                  <a:lnTo>
                    <a:pt x="7218172" y="5479161"/>
                  </a:lnTo>
                  <a:cubicBezTo>
                    <a:pt x="7218172" y="6084443"/>
                    <a:pt x="6727571" y="6575044"/>
                    <a:pt x="6122289" y="6575044"/>
                  </a:cubicBezTo>
                  <a:lnTo>
                    <a:pt x="1095883" y="6575044"/>
                  </a:lnTo>
                  <a:cubicBezTo>
                    <a:pt x="490601" y="6574917"/>
                    <a:pt x="0" y="6084316"/>
                    <a:pt x="0" y="5479161"/>
                  </a:cubicBezTo>
                  <a:close/>
                </a:path>
              </a:pathLst>
            </a:custGeom>
            <a:solidFill>
              <a:srgbClr val="F3F4F6"/>
            </a:solidFill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0269F59D-65E5-72F3-942A-A38C1CC436E8}"/>
              </a:ext>
            </a:extLst>
          </p:cNvPr>
          <p:cNvGrpSpPr/>
          <p:nvPr userDrawn="1"/>
        </p:nvGrpSpPr>
        <p:grpSpPr>
          <a:xfrm>
            <a:off x="6388227" y="2960038"/>
            <a:ext cx="5413575" cy="4931228"/>
            <a:chOff x="0" y="0"/>
            <a:chExt cx="7218100" cy="657497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AB69C26-64D2-EB3A-E1CE-A53EED59298F}"/>
                </a:ext>
              </a:extLst>
            </p:cNvPr>
            <p:cNvSpPr/>
            <p:nvPr/>
          </p:nvSpPr>
          <p:spPr>
            <a:xfrm>
              <a:off x="0" y="0"/>
              <a:ext cx="7218172" cy="6575044"/>
            </a:xfrm>
            <a:custGeom>
              <a:avLst/>
              <a:gdLst/>
              <a:ahLst/>
              <a:cxnLst/>
              <a:rect l="l" t="t" r="r" b="b"/>
              <a:pathLst>
                <a:path w="7218172" h="6575044">
                  <a:moveTo>
                    <a:pt x="0" y="1095883"/>
                  </a:moveTo>
                  <a:cubicBezTo>
                    <a:pt x="0" y="490601"/>
                    <a:pt x="490601" y="0"/>
                    <a:pt x="1095883" y="0"/>
                  </a:cubicBezTo>
                  <a:lnTo>
                    <a:pt x="6122289" y="0"/>
                  </a:lnTo>
                  <a:cubicBezTo>
                    <a:pt x="6727571" y="0"/>
                    <a:pt x="7218172" y="490601"/>
                    <a:pt x="7218172" y="1095883"/>
                  </a:cubicBezTo>
                  <a:lnTo>
                    <a:pt x="7218172" y="5479161"/>
                  </a:lnTo>
                  <a:cubicBezTo>
                    <a:pt x="7218172" y="6084443"/>
                    <a:pt x="6727571" y="6575044"/>
                    <a:pt x="6122289" y="6575044"/>
                  </a:cubicBezTo>
                  <a:lnTo>
                    <a:pt x="1095883" y="6575044"/>
                  </a:lnTo>
                  <a:cubicBezTo>
                    <a:pt x="490601" y="6574917"/>
                    <a:pt x="0" y="6084316"/>
                    <a:pt x="0" y="5479161"/>
                  </a:cubicBezTo>
                  <a:close/>
                </a:path>
              </a:pathLst>
            </a:custGeom>
            <a:solidFill>
              <a:srgbClr val="F3F4F6"/>
            </a:solidFill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1EDFC32F-E433-2F51-C518-3E821EB07F7A}"/>
              </a:ext>
            </a:extLst>
          </p:cNvPr>
          <p:cNvGrpSpPr/>
          <p:nvPr userDrawn="1"/>
        </p:nvGrpSpPr>
        <p:grpSpPr>
          <a:xfrm>
            <a:off x="546717" y="2960039"/>
            <a:ext cx="5413575" cy="4931228"/>
            <a:chOff x="0" y="0"/>
            <a:chExt cx="7218100" cy="657497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7C20203-B59A-2BB3-05DA-F9BA7D7D3DFD}"/>
                </a:ext>
              </a:extLst>
            </p:cNvPr>
            <p:cNvSpPr/>
            <p:nvPr/>
          </p:nvSpPr>
          <p:spPr>
            <a:xfrm>
              <a:off x="0" y="0"/>
              <a:ext cx="7218172" cy="6575044"/>
            </a:xfrm>
            <a:custGeom>
              <a:avLst/>
              <a:gdLst/>
              <a:ahLst/>
              <a:cxnLst/>
              <a:rect l="l" t="t" r="r" b="b"/>
              <a:pathLst>
                <a:path w="7218172" h="6575044">
                  <a:moveTo>
                    <a:pt x="0" y="1095883"/>
                  </a:moveTo>
                  <a:cubicBezTo>
                    <a:pt x="0" y="490601"/>
                    <a:pt x="490601" y="0"/>
                    <a:pt x="1095883" y="0"/>
                  </a:cubicBezTo>
                  <a:lnTo>
                    <a:pt x="6122289" y="0"/>
                  </a:lnTo>
                  <a:cubicBezTo>
                    <a:pt x="6727571" y="0"/>
                    <a:pt x="7218172" y="490601"/>
                    <a:pt x="7218172" y="1095883"/>
                  </a:cubicBezTo>
                  <a:lnTo>
                    <a:pt x="7218172" y="5479161"/>
                  </a:lnTo>
                  <a:cubicBezTo>
                    <a:pt x="7218172" y="6084443"/>
                    <a:pt x="6727571" y="6575044"/>
                    <a:pt x="6122289" y="6575044"/>
                  </a:cubicBezTo>
                  <a:lnTo>
                    <a:pt x="1095883" y="6575044"/>
                  </a:lnTo>
                  <a:cubicBezTo>
                    <a:pt x="490601" y="6574917"/>
                    <a:pt x="0" y="6084316"/>
                    <a:pt x="0" y="5479161"/>
                  </a:cubicBezTo>
                  <a:close/>
                </a:path>
              </a:pathLst>
            </a:custGeom>
            <a:solidFill>
              <a:srgbClr val="F3F4F6"/>
            </a:solidFill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90684AF2-A186-BC37-B874-C7C7210E0993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06B825C-D835-5BDD-E699-CF9CD8E04314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9DEE5F42-87D8-64DA-12DE-453C8F83CD4D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20" name="AutoShape 15">
            <a:extLst>
              <a:ext uri="{FF2B5EF4-FFF2-40B4-BE49-F238E27FC236}">
                <a16:creationId xmlns:a16="http://schemas.microsoft.com/office/drawing/2014/main" id="{572A7FB3-33B2-8B9D-14E4-D37F1A8F0FC5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B765571-BA92-5C9C-AA9A-FBE84CEE2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514" y="1030792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21432-EF81-C431-19AE-F8A995EB79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215" y="3261146"/>
            <a:ext cx="4450634" cy="42188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347"/>
              </a:lnSpc>
              <a:buNone/>
              <a:defRPr sz="3105"/>
            </a:lvl1pPr>
          </a:lstStyle>
          <a:p>
            <a:pPr algn="ctr">
              <a:lnSpc>
                <a:spcPts val="2231"/>
              </a:lnSpc>
            </a:pPr>
            <a:r>
              <a:rPr lang="en-US" sz="3099" spc="-86">
                <a:solidFill>
                  <a:srgbClr val="D6AD4C"/>
                </a:solidFill>
                <a:latin typeface="Montserrat Bold"/>
              </a:rPr>
              <a:t>Subheading</a:t>
            </a:r>
          </a:p>
          <a:p>
            <a:pPr marL="502044" lvl="1" indent="-251022">
              <a:lnSpc>
                <a:spcPts val="2861"/>
              </a:lnSpc>
              <a:buFont typeface="Arial"/>
              <a:buChar char="•"/>
            </a:pPr>
            <a:r>
              <a:rPr lang="en-US" sz="2649" spc="-89">
                <a:solidFill>
                  <a:srgbClr val="4D5060"/>
                </a:solidFill>
                <a:latin typeface="Montserrat"/>
              </a:rPr>
              <a:t>Body</a:t>
            </a:r>
          </a:p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37989F-399F-409B-3531-C9761520E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9723" y="3261144"/>
            <a:ext cx="4450634" cy="42188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347"/>
              </a:lnSpc>
              <a:buNone/>
              <a:defRPr sz="3105"/>
            </a:lvl1pPr>
          </a:lstStyle>
          <a:p>
            <a:pPr algn="ctr">
              <a:lnSpc>
                <a:spcPts val="2231"/>
              </a:lnSpc>
            </a:pPr>
            <a:r>
              <a:rPr lang="en-US" sz="3099" spc="-86">
                <a:solidFill>
                  <a:srgbClr val="D6AD4C"/>
                </a:solidFill>
                <a:latin typeface="Montserrat Bold"/>
              </a:rPr>
              <a:t>Subheading</a:t>
            </a:r>
          </a:p>
          <a:p>
            <a:pPr marL="502044" lvl="1" indent="-251022">
              <a:lnSpc>
                <a:spcPts val="2861"/>
              </a:lnSpc>
              <a:buFont typeface="Arial"/>
              <a:buChar char="•"/>
            </a:pPr>
            <a:r>
              <a:rPr lang="en-US" sz="2649" spc="-89">
                <a:solidFill>
                  <a:srgbClr val="4D5060"/>
                </a:solidFill>
                <a:latin typeface="Montserrat"/>
              </a:rPr>
              <a:t>Body</a:t>
            </a:r>
          </a:p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DED8808-2B69-F670-A36A-09059EA42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11232" y="3261143"/>
            <a:ext cx="4450634" cy="42188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347"/>
              </a:lnSpc>
              <a:buNone/>
              <a:defRPr sz="3105"/>
            </a:lvl1pPr>
          </a:lstStyle>
          <a:p>
            <a:pPr algn="ctr">
              <a:lnSpc>
                <a:spcPts val="2231"/>
              </a:lnSpc>
            </a:pPr>
            <a:r>
              <a:rPr lang="en-US" sz="3099" spc="-86">
                <a:solidFill>
                  <a:srgbClr val="D6AD4C"/>
                </a:solidFill>
                <a:latin typeface="Montserrat Bold"/>
              </a:rPr>
              <a:t>Subheading</a:t>
            </a:r>
          </a:p>
          <a:p>
            <a:pPr marL="502044" lvl="1" indent="-251022">
              <a:lnSpc>
                <a:spcPts val="2861"/>
              </a:lnSpc>
              <a:buFont typeface="Arial"/>
              <a:buChar char="•"/>
            </a:pPr>
            <a:r>
              <a:rPr lang="en-US" sz="2649" spc="-89">
                <a:solidFill>
                  <a:srgbClr val="4D5060"/>
                </a:solidFill>
                <a:latin typeface="Montserrat"/>
              </a:rPr>
              <a:t>Body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12998A95-DA24-4FC6-1E36-77048797A58E}"/>
              </a:ext>
            </a:extLst>
          </p:cNvPr>
          <p:cNvGrpSpPr/>
          <p:nvPr userDrawn="1"/>
        </p:nvGrpSpPr>
        <p:grpSpPr>
          <a:xfrm>
            <a:off x="8834192" y="792884"/>
            <a:ext cx="3888725" cy="4115291"/>
            <a:chOff x="0" y="0"/>
            <a:chExt cx="1024191" cy="1083863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200A5EF-C842-6E3C-2E79-0AF4E30411EE}"/>
                </a:ext>
              </a:extLst>
            </p:cNvPr>
            <p:cNvSpPr/>
            <p:nvPr/>
          </p:nvSpPr>
          <p:spPr>
            <a:xfrm>
              <a:off x="0" y="0"/>
              <a:ext cx="1024191" cy="1083863"/>
            </a:xfrm>
            <a:custGeom>
              <a:avLst/>
              <a:gdLst/>
              <a:ahLst/>
              <a:cxnLst/>
              <a:rect l="l" t="t" r="r" b="b"/>
              <a:pathLst>
                <a:path w="1024191" h="1083863">
                  <a:moveTo>
                    <a:pt x="101534" y="0"/>
                  </a:moveTo>
                  <a:lnTo>
                    <a:pt x="922657" y="0"/>
                  </a:lnTo>
                  <a:cubicBezTo>
                    <a:pt x="949585" y="0"/>
                    <a:pt x="975411" y="10697"/>
                    <a:pt x="994452" y="29739"/>
                  </a:cubicBezTo>
                  <a:cubicBezTo>
                    <a:pt x="1013493" y="48780"/>
                    <a:pt x="1024191" y="74606"/>
                    <a:pt x="1024191" y="101534"/>
                  </a:cubicBezTo>
                  <a:lnTo>
                    <a:pt x="1024191" y="982329"/>
                  </a:lnTo>
                  <a:cubicBezTo>
                    <a:pt x="1024191" y="1038404"/>
                    <a:pt x="978732" y="1083863"/>
                    <a:pt x="922657" y="1083863"/>
                  </a:cubicBezTo>
                  <a:lnTo>
                    <a:pt x="101534" y="1083863"/>
                  </a:lnTo>
                  <a:cubicBezTo>
                    <a:pt x="74606" y="1083863"/>
                    <a:pt x="48780" y="1073165"/>
                    <a:pt x="29739" y="1054124"/>
                  </a:cubicBezTo>
                  <a:cubicBezTo>
                    <a:pt x="10697" y="1035083"/>
                    <a:pt x="0" y="1009257"/>
                    <a:pt x="0" y="982329"/>
                  </a:cubicBezTo>
                  <a:lnTo>
                    <a:pt x="0" y="101534"/>
                  </a:lnTo>
                  <a:cubicBezTo>
                    <a:pt x="0" y="74606"/>
                    <a:pt x="10697" y="48780"/>
                    <a:pt x="29739" y="29739"/>
                  </a:cubicBezTo>
                  <a:cubicBezTo>
                    <a:pt x="48780" y="10697"/>
                    <a:pt x="74606" y="0"/>
                    <a:pt x="101534" y="0"/>
                  </a:cubicBezTo>
                  <a:close/>
                </a:path>
              </a:pathLst>
            </a:custGeom>
            <a:solidFill>
              <a:srgbClr val="1C1F30"/>
            </a:solidFill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3B7E6D8-F34F-1151-315E-6D9D0BD5D50C}"/>
                </a:ext>
              </a:extLst>
            </p:cNvPr>
            <p:cNvSpPr txBox="1"/>
            <p:nvPr/>
          </p:nvSpPr>
          <p:spPr>
            <a:xfrm>
              <a:off x="0" y="-57150"/>
              <a:ext cx="1024191" cy="11410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15"/>
                </a:lnSpc>
              </a:pPr>
              <a:endParaRPr sz="1800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54E0274-1709-0345-9383-05E1AC3A970B}"/>
              </a:ext>
            </a:extLst>
          </p:cNvPr>
          <p:cNvGrpSpPr/>
          <p:nvPr userDrawn="1"/>
        </p:nvGrpSpPr>
        <p:grpSpPr>
          <a:xfrm>
            <a:off x="13409127" y="810056"/>
            <a:ext cx="3888725" cy="4115291"/>
            <a:chOff x="0" y="0"/>
            <a:chExt cx="1024191" cy="1083863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F0C49FD-13B1-104A-F7EB-A4D6C26AA27C}"/>
                </a:ext>
              </a:extLst>
            </p:cNvPr>
            <p:cNvSpPr/>
            <p:nvPr/>
          </p:nvSpPr>
          <p:spPr>
            <a:xfrm>
              <a:off x="0" y="0"/>
              <a:ext cx="1024191" cy="1083863"/>
            </a:xfrm>
            <a:custGeom>
              <a:avLst/>
              <a:gdLst/>
              <a:ahLst/>
              <a:cxnLst/>
              <a:rect l="l" t="t" r="r" b="b"/>
              <a:pathLst>
                <a:path w="1024191" h="1083863">
                  <a:moveTo>
                    <a:pt x="101534" y="0"/>
                  </a:moveTo>
                  <a:lnTo>
                    <a:pt x="922657" y="0"/>
                  </a:lnTo>
                  <a:cubicBezTo>
                    <a:pt x="949585" y="0"/>
                    <a:pt x="975411" y="10697"/>
                    <a:pt x="994452" y="29739"/>
                  </a:cubicBezTo>
                  <a:cubicBezTo>
                    <a:pt x="1013493" y="48780"/>
                    <a:pt x="1024191" y="74606"/>
                    <a:pt x="1024191" y="101534"/>
                  </a:cubicBezTo>
                  <a:lnTo>
                    <a:pt x="1024191" y="982329"/>
                  </a:lnTo>
                  <a:cubicBezTo>
                    <a:pt x="1024191" y="1038404"/>
                    <a:pt x="978732" y="1083863"/>
                    <a:pt x="922657" y="1083863"/>
                  </a:cubicBezTo>
                  <a:lnTo>
                    <a:pt x="101534" y="1083863"/>
                  </a:lnTo>
                  <a:cubicBezTo>
                    <a:pt x="74606" y="1083863"/>
                    <a:pt x="48780" y="1073165"/>
                    <a:pt x="29739" y="1054124"/>
                  </a:cubicBezTo>
                  <a:cubicBezTo>
                    <a:pt x="10697" y="1035083"/>
                    <a:pt x="0" y="1009257"/>
                    <a:pt x="0" y="982329"/>
                  </a:cubicBezTo>
                  <a:lnTo>
                    <a:pt x="0" y="101534"/>
                  </a:lnTo>
                  <a:cubicBezTo>
                    <a:pt x="0" y="74606"/>
                    <a:pt x="10697" y="48780"/>
                    <a:pt x="29739" y="29739"/>
                  </a:cubicBezTo>
                  <a:cubicBezTo>
                    <a:pt x="48780" y="10697"/>
                    <a:pt x="74606" y="0"/>
                    <a:pt x="101534" y="0"/>
                  </a:cubicBezTo>
                  <a:close/>
                </a:path>
              </a:pathLst>
            </a:custGeom>
            <a:solidFill>
              <a:srgbClr val="1C1F30"/>
            </a:solidFill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1C4A261B-4490-01ED-7347-436C22D079AF}"/>
                </a:ext>
              </a:extLst>
            </p:cNvPr>
            <p:cNvSpPr txBox="1"/>
            <p:nvPr/>
          </p:nvSpPr>
          <p:spPr>
            <a:xfrm>
              <a:off x="0" y="-57150"/>
              <a:ext cx="1024191" cy="11410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15"/>
                </a:lnSpc>
              </a:pPr>
              <a:endParaRPr sz="1800"/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132DEB23-CE8F-6A5E-5552-FB1442D46507}"/>
              </a:ext>
            </a:extLst>
          </p:cNvPr>
          <p:cNvGrpSpPr/>
          <p:nvPr userDrawn="1"/>
        </p:nvGrpSpPr>
        <p:grpSpPr>
          <a:xfrm>
            <a:off x="13370576" y="5174875"/>
            <a:ext cx="3888725" cy="4115291"/>
            <a:chOff x="0" y="0"/>
            <a:chExt cx="1024191" cy="1083863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37B331B-12D1-E2B0-5790-894D308376A4}"/>
                </a:ext>
              </a:extLst>
            </p:cNvPr>
            <p:cNvSpPr/>
            <p:nvPr/>
          </p:nvSpPr>
          <p:spPr>
            <a:xfrm>
              <a:off x="0" y="0"/>
              <a:ext cx="1024191" cy="1083863"/>
            </a:xfrm>
            <a:custGeom>
              <a:avLst/>
              <a:gdLst/>
              <a:ahLst/>
              <a:cxnLst/>
              <a:rect l="l" t="t" r="r" b="b"/>
              <a:pathLst>
                <a:path w="1024191" h="1083863">
                  <a:moveTo>
                    <a:pt x="101534" y="0"/>
                  </a:moveTo>
                  <a:lnTo>
                    <a:pt x="922657" y="0"/>
                  </a:lnTo>
                  <a:cubicBezTo>
                    <a:pt x="949585" y="0"/>
                    <a:pt x="975411" y="10697"/>
                    <a:pt x="994452" y="29739"/>
                  </a:cubicBezTo>
                  <a:cubicBezTo>
                    <a:pt x="1013493" y="48780"/>
                    <a:pt x="1024191" y="74606"/>
                    <a:pt x="1024191" y="101534"/>
                  </a:cubicBezTo>
                  <a:lnTo>
                    <a:pt x="1024191" y="982329"/>
                  </a:lnTo>
                  <a:cubicBezTo>
                    <a:pt x="1024191" y="1038404"/>
                    <a:pt x="978732" y="1083863"/>
                    <a:pt x="922657" y="1083863"/>
                  </a:cubicBezTo>
                  <a:lnTo>
                    <a:pt x="101534" y="1083863"/>
                  </a:lnTo>
                  <a:cubicBezTo>
                    <a:pt x="74606" y="1083863"/>
                    <a:pt x="48780" y="1073165"/>
                    <a:pt x="29739" y="1054124"/>
                  </a:cubicBezTo>
                  <a:cubicBezTo>
                    <a:pt x="10697" y="1035083"/>
                    <a:pt x="0" y="1009257"/>
                    <a:pt x="0" y="982329"/>
                  </a:cubicBezTo>
                  <a:lnTo>
                    <a:pt x="0" y="101534"/>
                  </a:lnTo>
                  <a:cubicBezTo>
                    <a:pt x="0" y="74606"/>
                    <a:pt x="10697" y="48780"/>
                    <a:pt x="29739" y="29739"/>
                  </a:cubicBezTo>
                  <a:cubicBezTo>
                    <a:pt x="48780" y="10697"/>
                    <a:pt x="74606" y="0"/>
                    <a:pt x="101534" y="0"/>
                  </a:cubicBezTo>
                  <a:close/>
                </a:path>
              </a:pathLst>
            </a:custGeom>
            <a:solidFill>
              <a:srgbClr val="1C1F30"/>
            </a:solidFill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F47D4650-0D5E-45D6-EBEA-2F16B5FA4689}"/>
                </a:ext>
              </a:extLst>
            </p:cNvPr>
            <p:cNvSpPr txBox="1"/>
            <p:nvPr/>
          </p:nvSpPr>
          <p:spPr>
            <a:xfrm>
              <a:off x="0" y="-57150"/>
              <a:ext cx="1024191" cy="11410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15"/>
                </a:lnSpc>
              </a:pPr>
              <a:endParaRPr sz="180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3011AF68-3A95-D3DB-6107-F3F3EBA27C70}"/>
              </a:ext>
            </a:extLst>
          </p:cNvPr>
          <p:cNvGrpSpPr/>
          <p:nvPr userDrawn="1"/>
        </p:nvGrpSpPr>
        <p:grpSpPr>
          <a:xfrm>
            <a:off x="8824378" y="4957883"/>
            <a:ext cx="3888725" cy="4332282"/>
            <a:chOff x="0" y="-57150"/>
            <a:chExt cx="1024191" cy="1141013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CAF228A-4F71-3FDE-3529-D419757E7BAA}"/>
                </a:ext>
              </a:extLst>
            </p:cNvPr>
            <p:cNvSpPr/>
            <p:nvPr userDrawn="1"/>
          </p:nvSpPr>
          <p:spPr>
            <a:xfrm>
              <a:off x="0" y="0"/>
              <a:ext cx="1024191" cy="1083863"/>
            </a:xfrm>
            <a:custGeom>
              <a:avLst/>
              <a:gdLst/>
              <a:ahLst/>
              <a:cxnLst/>
              <a:rect l="l" t="t" r="r" b="b"/>
              <a:pathLst>
                <a:path w="1024191" h="1083863">
                  <a:moveTo>
                    <a:pt x="101534" y="0"/>
                  </a:moveTo>
                  <a:lnTo>
                    <a:pt x="922657" y="0"/>
                  </a:lnTo>
                  <a:cubicBezTo>
                    <a:pt x="949585" y="0"/>
                    <a:pt x="975411" y="10697"/>
                    <a:pt x="994452" y="29739"/>
                  </a:cubicBezTo>
                  <a:cubicBezTo>
                    <a:pt x="1013493" y="48780"/>
                    <a:pt x="1024191" y="74606"/>
                    <a:pt x="1024191" y="101534"/>
                  </a:cubicBezTo>
                  <a:lnTo>
                    <a:pt x="1024191" y="982329"/>
                  </a:lnTo>
                  <a:cubicBezTo>
                    <a:pt x="1024191" y="1038404"/>
                    <a:pt x="978732" y="1083863"/>
                    <a:pt x="922657" y="1083863"/>
                  </a:cubicBezTo>
                  <a:lnTo>
                    <a:pt x="101534" y="1083863"/>
                  </a:lnTo>
                  <a:cubicBezTo>
                    <a:pt x="74606" y="1083863"/>
                    <a:pt x="48780" y="1073165"/>
                    <a:pt x="29739" y="1054124"/>
                  </a:cubicBezTo>
                  <a:cubicBezTo>
                    <a:pt x="10697" y="1035083"/>
                    <a:pt x="0" y="1009257"/>
                    <a:pt x="0" y="982329"/>
                  </a:cubicBezTo>
                  <a:lnTo>
                    <a:pt x="0" y="101534"/>
                  </a:lnTo>
                  <a:cubicBezTo>
                    <a:pt x="0" y="74606"/>
                    <a:pt x="10697" y="48780"/>
                    <a:pt x="29739" y="29739"/>
                  </a:cubicBezTo>
                  <a:cubicBezTo>
                    <a:pt x="48780" y="10697"/>
                    <a:pt x="74606" y="0"/>
                    <a:pt x="101534" y="0"/>
                  </a:cubicBezTo>
                  <a:close/>
                </a:path>
              </a:pathLst>
            </a:custGeom>
            <a:solidFill>
              <a:srgbClr val="1C1F30"/>
            </a:solidFill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B53B4E60-ED72-8D28-521C-5F04ADF6318F}"/>
                </a:ext>
              </a:extLst>
            </p:cNvPr>
            <p:cNvSpPr txBox="1"/>
            <p:nvPr/>
          </p:nvSpPr>
          <p:spPr>
            <a:xfrm>
              <a:off x="0" y="-57150"/>
              <a:ext cx="1024191" cy="11410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15"/>
                </a:lnSpc>
              </a:pPr>
              <a:endParaRPr sz="1800"/>
            </a:p>
          </p:txBody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E50DCB30-98BC-044A-E15D-CE7C37F925B3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09CD43D-9D1D-AA69-1D73-6F5D8B3DA9CE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2" name="Freeform 17">
            <a:extLst>
              <a:ext uri="{FF2B5EF4-FFF2-40B4-BE49-F238E27FC236}">
                <a16:creationId xmlns:a16="http://schemas.microsoft.com/office/drawing/2014/main" id="{E556E5C3-3559-299A-BDAC-CB29D8DFB4EF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E0EA57E-656E-3EF7-0D04-D6F0077478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2191" y="1582187"/>
            <a:ext cx="1893095" cy="1609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94E0A543-7B04-5591-C458-8BA85DBCD2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06941" y="1539731"/>
            <a:ext cx="1893095" cy="1609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4F77B10-D4D8-C3D2-E9FA-4190C5EF0B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22190" y="6108690"/>
            <a:ext cx="1893095" cy="1609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74F90F7F-B787-C247-3224-629F644547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68390" y="6108690"/>
            <a:ext cx="1893095" cy="1609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28503B4-721C-7A9A-EE7F-1EBD83C7C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514" y="1030792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01D038C5-5D37-F12D-5457-979C85CF0764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7BCF0-F4DE-1FC0-1C04-C2431D9B9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514" y="3618804"/>
            <a:ext cx="4280403" cy="699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200" spc="316">
                <a:solidFill>
                  <a:srgbClr val="1C1F31"/>
                </a:solidFill>
                <a:latin typeface="Montserrat"/>
              </a:rPr>
              <a:t>Subheading</a:t>
            </a:r>
          </a:p>
          <a:p>
            <a:pPr lvl="0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426F06C-13AC-FB70-521B-E396AD08B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1917" y="3447879"/>
            <a:ext cx="1953273" cy="34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Point Here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DF7B13C-2F6E-7B9F-E459-94A4003886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76851" y="3446688"/>
            <a:ext cx="1953273" cy="34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Point Here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2DF004CA-8426-C14C-8522-51B0CB7963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22189" y="7935407"/>
            <a:ext cx="1953273" cy="34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Point Here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0DA2BD69-24BA-7583-A2B5-13340E0A5F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38299" y="7935407"/>
            <a:ext cx="1953273" cy="34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Point Here</a:t>
            </a:r>
          </a:p>
        </p:txBody>
      </p:sp>
    </p:spTree>
    <p:extLst>
      <p:ext uri="{BB962C8B-B14F-4D97-AF65-F5344CB8AC3E}">
        <p14:creationId xmlns:p14="http://schemas.microsoft.com/office/powerpoint/2010/main" val="2568226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19CC8FCE-E931-BFD1-20A3-8A31F3B90486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5A7D4BC-6B54-6AE2-FCCC-CFCA5F38284D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000550C4-8E4A-9FD5-9F4F-0B4EB174D134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989BE63C-7235-5788-F3F5-F248DC46C1B5}"/>
              </a:ext>
            </a:extLst>
          </p:cNvPr>
          <p:cNvSpPr/>
          <p:nvPr userDrawn="1"/>
        </p:nvSpPr>
        <p:spPr>
          <a:xfrm>
            <a:off x="1058366" y="2116539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15E1854-9B3C-A009-8FF4-1F615D9436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6087" y="1"/>
            <a:ext cx="7851914" cy="95869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28232C5-AFF8-408F-62C2-AAC54C46E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F4F8-C99B-6938-F592-39A037E62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2" y="2737622"/>
            <a:ext cx="8115300" cy="6276972"/>
          </a:xfrm>
          <a:prstGeom prst="rect">
            <a:avLst/>
          </a:prstGeom>
        </p:spPr>
        <p:txBody>
          <a:bodyPr/>
          <a:lstStyle>
            <a:lvl1pPr marL="685800" indent="-685800">
              <a:buFont typeface="Arial" panose="020B0604020202020204" pitchFamily="34" charset="0"/>
              <a:buChar char="•"/>
              <a:defRPr sz="3705" b="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Body here</a:t>
            </a:r>
          </a:p>
        </p:txBody>
      </p:sp>
    </p:spTree>
    <p:extLst>
      <p:ext uri="{BB962C8B-B14F-4D97-AF65-F5344CB8AC3E}">
        <p14:creationId xmlns:p14="http://schemas.microsoft.com/office/powerpoint/2010/main" val="257879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19CC8FCE-E931-BFD1-20A3-8A31F3B90486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5A7D4BC-6B54-6AE2-FCCC-CFCA5F38284D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000550C4-8E4A-9FD5-9F4F-0B4EB174D134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989BE63C-7235-5788-F3F5-F248DC46C1B5}"/>
              </a:ext>
            </a:extLst>
          </p:cNvPr>
          <p:cNvSpPr/>
          <p:nvPr userDrawn="1"/>
        </p:nvSpPr>
        <p:spPr>
          <a:xfrm>
            <a:off x="1058366" y="2116539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15E1854-9B3C-A009-8FF4-1F615D9436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78222" y="2409521"/>
            <a:ext cx="12531557" cy="66716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28232C5-AFF8-408F-62C2-AAC54C46E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2226280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CA24FC-0722-5CF1-2EFE-5D18026FB11A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CDBD82A-1BF4-4869-23ED-523913ED43DC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32520104-4275-E088-9C72-06FF053B345F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D6404253-20CB-7C67-B041-5C35E1C5031E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DF14EED-F4C0-AADE-D10A-E9AA71B04D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0CC550D-6C57-18AC-791C-E298FABF2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0067" y="3390863"/>
            <a:ext cx="7662863" cy="585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D280768-CD6B-CFBC-1A4C-8E91CEAFA0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0067" y="3905937"/>
            <a:ext cx="11395445" cy="1473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3C99E8-A372-3899-0CAE-41E766E43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0067" y="6372378"/>
            <a:ext cx="7662863" cy="585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103BEF4-513E-DDC4-DF1A-4F06AD02F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0067" y="6887453"/>
            <a:ext cx="11395445" cy="1473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  <a:p>
            <a:pPr lvl="0"/>
            <a:r>
              <a:rPr lang="en-US"/>
              <a:t>Point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5271E76-356C-7CEF-25A7-2F57202FFA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8701" y="3164716"/>
            <a:ext cx="3787850" cy="2471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5959DCE2-6AD3-498D-BC4A-6FED7B7DB8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28701" y="6247793"/>
            <a:ext cx="3787850" cy="2471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70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11303C-E7D7-E8F0-3398-C85EAA1DD45B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A28EFA1-2322-0349-F456-6E3723E35991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90282428-F022-CD6E-E4A2-91C1A9F1DEF0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9F35D6B3-9F77-99F4-5D7F-E0D8F24B3E8D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DD8715-B4A5-2765-2EB6-8B1AB65F9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93DBF0E-6A86-BC55-A9C4-06F773D431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1" y="3000656"/>
            <a:ext cx="6562949" cy="5579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312D24B-1F23-75DC-34E4-A9E8CBBB1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702" y="3630144"/>
            <a:ext cx="6562947" cy="147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67FBF2E-0963-9526-BF1F-8F2EC37A6A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08906" y="3000656"/>
            <a:ext cx="6562949" cy="5579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40288A8-CA5B-A340-4FAE-9FCB290161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08907" y="3630144"/>
            <a:ext cx="6562947" cy="147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BD28278-F52B-3059-5B64-2F75011F1E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8477" y="5884070"/>
            <a:ext cx="6562949" cy="2521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0FC9BC1-4088-953F-CF63-20473A4D24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8904" y="5884070"/>
            <a:ext cx="6562949" cy="2521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2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9B72B-A112-7409-C702-58A4A9E2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0A09BF6-3AC3-41E5-AFE6-27BAC9AF27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C38F7-CE3A-364A-85E2-41ACD871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7C3D-1734-A141-6208-C3532EB8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82A7675-AA8C-4A87-93AD-FE9E6C251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129A-C042-DA40-AC5A-2559AF6E571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67A0-6CC7-0549-87C3-FBAEFE4575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6E77A1B-8419-0C8D-53AD-E2A069802528}"/>
              </a:ext>
            </a:extLst>
          </p:cNvPr>
          <p:cNvSpPr/>
          <p:nvPr userDrawn="1"/>
        </p:nvSpPr>
        <p:spPr>
          <a:xfrm>
            <a:off x="13008626" y="0"/>
            <a:ext cx="5279375" cy="4863624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94CB3A-DC4D-D53C-E712-0B332350FD8F}"/>
              </a:ext>
            </a:extLst>
          </p:cNvPr>
          <p:cNvCxnSpPr>
            <a:cxnSpLocks/>
          </p:cNvCxnSpPr>
          <p:nvPr userDrawn="1"/>
        </p:nvCxnSpPr>
        <p:spPr>
          <a:xfrm>
            <a:off x="999582" y="1729310"/>
            <a:ext cx="272659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467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129A-C042-DA40-AC5A-2559AF6E571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67A0-6CC7-0549-87C3-FBAEFE457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72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129A-C042-DA40-AC5A-2559AF6E571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67A0-6CC7-0549-87C3-FBAEFE457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2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A44E51D3-34A2-33E7-1E54-86C7E02AA7F3}"/>
              </a:ext>
            </a:extLst>
          </p:cNvPr>
          <p:cNvSpPr/>
          <p:nvPr userDrawn="1"/>
        </p:nvSpPr>
        <p:spPr>
          <a:xfrm rot="5400000">
            <a:off x="13660067" y="5519304"/>
            <a:ext cx="5279375" cy="3976493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4" y="0"/>
                </a:lnTo>
                <a:lnTo>
                  <a:pt x="5279374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2309"/>
            </a:stretch>
          </a:blipFill>
        </p:spPr>
        <p:txBody>
          <a:bodyPr/>
          <a:lstStyle/>
          <a:p>
            <a:endParaRPr lang="en-US" sz="180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28215128-D5B4-BDB4-803A-01B6BF857C6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69F49A7-D362-ACBE-EA5C-9961F522ADB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2ADBB753-3ADA-9879-4F5E-5FCE5385875E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9AF6B03D-3FC7-35FF-EF42-12B9F2080FD1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057AF8F-4825-3387-5FAA-55F303513666}"/>
              </a:ext>
            </a:extLst>
          </p:cNvPr>
          <p:cNvSpPr/>
          <p:nvPr userDrawn="1"/>
        </p:nvSpPr>
        <p:spPr>
          <a:xfrm>
            <a:off x="13008626" y="0"/>
            <a:ext cx="5279375" cy="4863624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1B2D4-BAF5-80F4-FF5C-B0D6C3A7F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55DA3-4EAC-E67A-5C73-D9A32F66E8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2737622"/>
            <a:ext cx="11842013" cy="6276972"/>
          </a:xfrm>
          <a:prstGeom prst="rect">
            <a:avLst/>
          </a:prstGeom>
        </p:spPr>
        <p:txBody>
          <a:bodyPr/>
          <a:lstStyle>
            <a:lvl1pPr marL="685800" indent="-685800">
              <a:buFont typeface="Arial" panose="020B0604020202020204" pitchFamily="34" charset="0"/>
              <a:buChar char="•"/>
              <a:defRPr sz="3705" b="0">
                <a:solidFill>
                  <a:srgbClr val="1C1F3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Body here</a:t>
            </a:r>
          </a:p>
        </p:txBody>
      </p:sp>
    </p:spTree>
    <p:extLst>
      <p:ext uri="{BB962C8B-B14F-4D97-AF65-F5344CB8AC3E}">
        <p14:creationId xmlns:p14="http://schemas.microsoft.com/office/powerpoint/2010/main" val="2819818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2542-83E6-3E3A-6D74-53A0AB816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F82C3-3697-4F12-9212-D1EC23212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7A6C0-D882-983A-B47A-1E967397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9881B-1EFB-40A4-5B29-035EB4BF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2644-1784-D3B7-6A84-B71D3E81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116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CC7E-B196-5823-219E-7D488CC3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EFEC7-6BDF-A90C-D90E-726676043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6B3A7-1426-9A5A-6DEA-6ADD8AB0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E53B6-B027-D080-C2B0-294AEFA7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3B0F-74B3-ED6B-F5B1-90DF51D8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263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8AE94-3AC9-F52F-1E5B-B18285E3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BD373-736A-FF6C-4D5D-4582AFE31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A3616-C471-9BE2-37EA-E15A3CE0B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85A6-6AEC-A4AB-5024-E8EFDCA5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FDDEC-FF5E-231B-D713-93A2F406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4969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E900-C9D0-89DB-950D-9B07DFD9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FE1A-C7A3-BEB7-D1B7-1B89C7F07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B96EF-BA22-53F8-17E3-E43D8FE3E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49936-0FAD-A1EC-622E-B4B818F05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92CE1-F7E2-7226-ECE0-B42DB7C8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3CE54-CB49-15CF-7B81-3656DCF7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2136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C4A5-10B7-A149-D063-F8DB526A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250AC-4549-70EF-EE83-2D795BF42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0F8F6-5CF3-D86F-B883-A3C3562A5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380C3-523C-AE6F-D6A8-5CFBEC329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F8473-D981-51D3-B47C-9EF414C30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EFB120-F93F-5A9C-C43F-4D9A3350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5761D-F7D8-3CC5-1CB5-4935ACA9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43982-CD82-B47C-FDB7-E164181F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4768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04D6C-102F-C378-C478-4F84F142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33740-FF40-83FD-EB52-A32032BA7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B5D87-425F-20D1-6592-8B871D34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86FD4-09C8-87DC-F828-DFBD4CD6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9492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BF66D5-94F5-55D7-A911-D2D64747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DD6F9-4A14-D754-DBF5-E8B7C327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D263B-4065-B961-7BCA-4AD7D3DD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967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482C-E3AD-130C-8D3D-A29CDD232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4300" y="0"/>
            <a:ext cx="185166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4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17F1-07A4-D707-18C3-426E4325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E006D-C612-2DF4-6A0A-87D93E035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E0F34-82EF-D95B-81E4-4C2B54619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719D3-1AE0-F0B2-BDA6-5BD45DB8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3A448-FC80-C199-77C0-53DA8991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7F11-C21B-775C-0A02-E0C49693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3674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B751-AF6F-6F3D-516C-5B94D324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84F318-C6E8-50B2-3035-DB83E393FA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D7B9E-DF53-114C-22EA-40FC7AD4B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C0E3C-78C3-706C-3C22-23F5AC73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64D07-1B31-C36F-3CA8-2DF19321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F64A8-4D46-39F2-F13C-0544E98C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28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A4C5-F394-C0D5-C666-05923232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F9689-7338-2EAD-4486-11DCA6A0D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2BC32-3C04-ACC5-E6FC-BCC0B3AC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160FF-233E-E854-5499-C629C151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844D0-888F-BDB3-07EE-3C954F58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828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4B111-FC42-33B8-4C10-9DA478AC4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A2F90-A06C-6BE0-9ED0-943BE1E5F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D26CD-FB7B-8C22-1A62-27A853CF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70E1F-3CCE-B839-3618-B4D286BE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CB2C0-7044-25D6-8304-FD878EBE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01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28215128-D5B4-BDB4-803A-01B6BF857C6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69F49A7-D362-ACBE-EA5C-9961F522ADB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2ADBB753-3ADA-9879-4F5E-5FCE5385875E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9AF6B03D-3FC7-35FF-EF42-12B9F2080FD1}"/>
              </a:ext>
            </a:extLst>
          </p:cNvPr>
          <p:cNvSpPr/>
          <p:nvPr userDrawn="1"/>
        </p:nvSpPr>
        <p:spPr>
          <a:xfrm>
            <a:off x="1028699" y="2164730"/>
            <a:ext cx="2057400" cy="0"/>
          </a:xfrm>
          <a:prstGeom prst="line">
            <a:avLst/>
          </a:prstGeom>
          <a:ln w="3810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057AF8F-4825-3387-5FAA-55F303513666}"/>
              </a:ext>
            </a:extLst>
          </p:cNvPr>
          <p:cNvSpPr/>
          <p:nvPr userDrawn="1"/>
        </p:nvSpPr>
        <p:spPr>
          <a:xfrm>
            <a:off x="13008626" y="0"/>
            <a:ext cx="5279375" cy="4863624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85649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A44E51D3-34A2-33E7-1E54-86C7E02AA7F3}"/>
              </a:ext>
            </a:extLst>
          </p:cNvPr>
          <p:cNvSpPr/>
          <p:nvPr userDrawn="1"/>
        </p:nvSpPr>
        <p:spPr>
          <a:xfrm rot="5400000">
            <a:off x="13660067" y="5519304"/>
            <a:ext cx="5279375" cy="3976493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4" y="0"/>
                </a:lnTo>
                <a:lnTo>
                  <a:pt x="5279374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2309"/>
            </a:stretch>
          </a:blipFill>
        </p:spPr>
        <p:txBody>
          <a:bodyPr/>
          <a:lstStyle/>
          <a:p>
            <a:endParaRPr lang="en-US" sz="180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28215128-D5B4-BDB4-803A-01B6BF857C6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69F49A7-D362-ACBE-EA5C-9961F522ADB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2ADBB753-3ADA-9879-4F5E-5FCE5385875E}"/>
              </a:ext>
            </a:extLst>
          </p:cNvPr>
          <p:cNvSpPr/>
          <p:nvPr userDrawn="1"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9AF6B03D-3FC7-35FF-EF42-12B9F2080FD1}"/>
              </a:ext>
            </a:extLst>
          </p:cNvPr>
          <p:cNvSpPr/>
          <p:nvPr userDrawn="1"/>
        </p:nvSpPr>
        <p:spPr>
          <a:xfrm>
            <a:off x="1028701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057AF8F-4825-3387-5FAA-55F303513666}"/>
              </a:ext>
            </a:extLst>
          </p:cNvPr>
          <p:cNvSpPr/>
          <p:nvPr userDrawn="1"/>
        </p:nvSpPr>
        <p:spPr>
          <a:xfrm>
            <a:off x="13008626" y="0"/>
            <a:ext cx="5279375" cy="4863624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1B2D4-BAF5-80F4-FF5C-B0D6C3A7F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1" y="1031656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55DA3-4EAC-E67A-5C73-D9A32F66E8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1" y="2737622"/>
            <a:ext cx="11842013" cy="6276972"/>
          </a:xfrm>
          <a:prstGeom prst="rect">
            <a:avLst/>
          </a:prstGeom>
        </p:spPr>
        <p:txBody>
          <a:bodyPr/>
          <a:lstStyle>
            <a:lvl1pPr marL="685800" indent="-685800">
              <a:buFont typeface="Arial" panose="020B0604020202020204" pitchFamily="34" charset="0"/>
              <a:buChar char="•"/>
              <a:defRPr sz="4200" b="0">
                <a:solidFill>
                  <a:srgbClr val="1C1F30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itchFamily="2" charset="0"/>
              </a:defRPr>
            </a:lvl2pPr>
            <a:lvl3pPr>
              <a:defRPr>
                <a:latin typeface="Montserrat" pitchFamily="2" charset="0"/>
              </a:defRPr>
            </a:lvl3pPr>
            <a:lvl4pPr>
              <a:defRPr>
                <a:latin typeface="Montserrat" pitchFamily="2" charset="0"/>
              </a:defRPr>
            </a:lvl4pPr>
          </a:lstStyle>
          <a:p>
            <a:pPr lvl="0"/>
            <a:r>
              <a:rPr lang="en-US"/>
              <a:t>Body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532392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D96D-2E31-0D8D-00DA-2C452C0DD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B378F-8236-D834-1863-E085E4FBF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609E8-BB2B-55E9-BDBB-8817E58D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36D03-29C2-C080-196F-4319538A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33C1-9FD9-C94C-0CA9-EB034BF9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31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9CEF-7214-968A-2694-9AA92419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0A1E0-8DF4-2410-3600-FCE1E6798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9F3F1-51E0-47B9-1831-4A14B4DA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174B-C963-C12B-7D7E-0571B56A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2FA48-B56C-7106-29E7-DD00594B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85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270D3-5209-B71A-EEB5-B7652BA4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56A7E-2639-5B20-19A1-2A50CC317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B5F55-C0C7-FFE5-B729-E3DC861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19101-90F2-8AD5-71A0-E576C786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4BE60-98A0-999E-D8DB-7C84B740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74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948C9-A40D-B952-CCFE-2D15BCA6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220AA-D9E2-7BF8-AA23-A0D9658AD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BB352-4955-9EA7-9398-0F3D16AB5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01AA2-8068-1B59-CB8E-2F1381EF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0CF2A-BFE1-1880-D34F-2853AF1E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A6DAF-4086-5924-0B7A-01AB584B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51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4565-3F39-5FCC-4061-FE9035E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6342B-E23F-5016-F5FA-F343CFE2C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7C8D8-183E-5773-0B90-FDCE2D7C4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C90C5-97A6-3B8D-6482-83D260CD3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87596-1E73-2D2E-3DAC-50EF6FE1F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513241-27EB-7928-D108-2DC371D79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5201D9-653D-633A-8D0D-2D9F44E3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6A08E-512F-C2DE-BDA6-57E95BF2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8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84E06-52EB-5D89-9B5C-6D7FC731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1E01C-27B1-2CFE-AC71-DDAFAA79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37E86-66DB-E76B-10C6-DE4784CA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428DD-1AF1-78C9-D889-21F68827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48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ADF3A-9526-D66E-BF5A-17E9E84A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77E80-84AB-520B-2DAF-150D6E86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8B97-BE91-4AA4-8BCF-50D4EF8C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11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7E13-663B-5494-7769-F92F9032C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ECCFB-6ECF-6797-545B-204E54F4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0DA4F-9A61-EF9A-FFFC-DB2B3B79D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DAAA2-F4AA-C11B-018A-81C50679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7372B-B281-5796-BE47-C94AE9F30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C56F1-C585-444E-4C75-FC2C5DF7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2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B305-A588-0ED3-BD29-621F3B63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274648-9DDD-6E7E-672D-5B6EA7673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1A733-73CD-AC25-3B8D-F6EC6F07E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24C4B-06B8-7242-EE60-E6FDEC7C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EBB67-B732-0077-0DC5-4AE1AB1B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7E4CD-DE85-3708-2C23-95A2AE8B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16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39F4-CB74-A524-2783-8DBCD974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9E428-5592-6009-2E88-F31F79127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679D-A100-283A-A685-649BBB63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26C4B-D0A0-24E6-6BC3-A740FB57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3264A-6B9A-14EC-3F3F-ABD86B25F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80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89980B-16B4-CF2B-78F6-563C7EE0A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9CA83-E084-9989-9E6F-89F64936E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4D027-2CF0-4927-99E7-FF55D2A2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8507-174C-2AE0-9EC2-2300534D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FBE5B-2DCF-71FD-BDC6-5C312C88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02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9587484"/>
            <a:ext cx="18288000" cy="699516"/>
          </a:xfrm>
          <a:custGeom>
            <a:avLst/>
            <a:gdLst/>
            <a:ahLst/>
            <a:cxnLst/>
            <a:rect l="l" t="t" r="r" b="b"/>
            <a:pathLst>
              <a:path w="24384000" h="932688" extrusionOk="0">
                <a:moveTo>
                  <a:pt x="0" y="0"/>
                </a:moveTo>
                <a:lnTo>
                  <a:pt x="24384000" y="0"/>
                </a:lnTo>
                <a:lnTo>
                  <a:pt x="24384000" y="932688"/>
                </a:lnTo>
                <a:lnTo>
                  <a:pt x="0" y="932688"/>
                </a:lnTo>
                <a:close/>
              </a:path>
            </a:pathLst>
          </a:custGeom>
          <a:solidFill>
            <a:srgbClr val="F3F4F7"/>
          </a:solid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377519" y="9855178"/>
            <a:ext cx="2024082" cy="292790"/>
          </a:xfrm>
          <a:custGeom>
            <a:avLst/>
            <a:gdLst/>
            <a:ahLst/>
            <a:cxnLst/>
            <a:rect l="l" t="t" r="r" b="b"/>
            <a:pathLst>
              <a:path w="2019034" h="292059" extrusionOk="0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879" r="-879"/>
            </a:stretch>
          </a:blip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Google Shape;87;p13"/>
          <p:cNvCxnSpPr/>
          <p:nvPr/>
        </p:nvCxnSpPr>
        <p:spPr>
          <a:xfrm>
            <a:off x="1028699" y="2164730"/>
            <a:ext cx="2057400" cy="0"/>
          </a:xfrm>
          <a:prstGeom prst="straightConnector1">
            <a:avLst/>
          </a:prstGeom>
          <a:noFill/>
          <a:ln w="38100" cap="flat" cmpd="sng">
            <a:solidFill>
              <a:srgbClr val="D7AE4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3"/>
          <p:cNvSpPr/>
          <p:nvPr/>
        </p:nvSpPr>
        <p:spPr>
          <a:xfrm>
            <a:off x="13008627" y="0"/>
            <a:ext cx="5292573" cy="4875783"/>
          </a:xfrm>
          <a:custGeom>
            <a:avLst/>
            <a:gdLst/>
            <a:ahLst/>
            <a:cxnLst/>
            <a:rect l="l" t="t" r="r" b="b"/>
            <a:pathLst>
              <a:path w="5279375" h="4863624" extrusionOk="0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100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6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32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lvl="0" indent="-228612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45" lvl="1" indent="-228612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69" lvl="2" indent="-228612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1">
                <a:solidFill>
                  <a:srgbClr val="888888"/>
                </a:solidFill>
              </a:defRPr>
            </a:lvl3pPr>
            <a:lvl4pPr marL="1828892" lvl="3" indent="-228612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114" lvl="4" indent="-228612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337" lvl="5" indent="-228612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561" lvl="6" indent="-228612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783" lvl="7" indent="-228612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5006" lvl="8" indent="-228612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17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40642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45" lvl="1" indent="-3810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69" lvl="2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92" lvl="3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114" lvl="4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337" lvl="5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561" lvl="6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783" lvl="7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5006" lvl="8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40642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45" lvl="1" indent="-3810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69" lvl="2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92" lvl="3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114" lvl="4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337" lvl="5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561" lvl="6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783" lvl="7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5006" lvl="8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52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lvl="0" indent="-22861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45" lvl="1" indent="-228612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69" lvl="2" indent="-22861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92" lvl="3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114" lvl="4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337" lvl="5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561" lvl="6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783" lvl="7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5006" lvl="8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810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45" lvl="1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69" lvl="2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92" lvl="3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114" lvl="4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337" lvl="5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561" lvl="6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783" lvl="7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5006" lvl="8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lvl="0" indent="-22861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45" lvl="1" indent="-228612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69" lvl="2" indent="-22861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92" lvl="3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114" lvl="4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337" lvl="5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561" lvl="6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783" lvl="7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5006" lvl="8" indent="-22861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810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45" lvl="1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69" lvl="2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92" lvl="3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114" lvl="4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337" lvl="5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561" lvl="6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783" lvl="7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5006" lvl="8" indent="-33021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10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0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43182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45" lvl="1" indent="-40642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1"/>
            </a:lvl2pPr>
            <a:lvl3pPr marL="1371669" lvl="2" indent="-3810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92" lvl="3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114" lvl="4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337" lvl="5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561" lvl="6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783" lvl="7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5006" lvl="8" indent="-35561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2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45" lvl="1" indent="-22861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69" lvl="2" indent="-228612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92" lvl="3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114" lvl="4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337" lvl="5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561" lvl="6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783" lvl="7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5006" lvl="8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6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2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45" lvl="1" indent="-22861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69" lvl="2" indent="-228612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92" lvl="3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114" lvl="4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337" lvl="5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561" lvl="6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783" lvl="7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5006" lvl="8" indent="-228612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7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5" lvl="1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69" lvl="2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2" lvl="3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114" lvl="4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337" lvl="5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1" lvl="6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77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5" lvl="1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69" lvl="2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2" lvl="3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114" lvl="4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337" lvl="5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1" lvl="6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9587484"/>
            <a:ext cx="18288000" cy="699516"/>
          </a:xfrm>
          <a:custGeom>
            <a:avLst/>
            <a:gdLst/>
            <a:ahLst/>
            <a:cxnLst/>
            <a:rect l="l" t="t" r="r" b="b"/>
            <a:pathLst>
              <a:path w="24384000" h="932688" extrusionOk="0">
                <a:moveTo>
                  <a:pt x="0" y="0"/>
                </a:moveTo>
                <a:lnTo>
                  <a:pt x="24384000" y="0"/>
                </a:lnTo>
                <a:lnTo>
                  <a:pt x="24384000" y="932688"/>
                </a:lnTo>
                <a:lnTo>
                  <a:pt x="0" y="932688"/>
                </a:lnTo>
                <a:close/>
              </a:path>
            </a:pathLst>
          </a:custGeom>
          <a:solidFill>
            <a:srgbClr val="F3F4F7"/>
          </a:solid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377519" y="9855178"/>
            <a:ext cx="2024082" cy="292790"/>
          </a:xfrm>
          <a:custGeom>
            <a:avLst/>
            <a:gdLst/>
            <a:ahLst/>
            <a:cxnLst/>
            <a:rect l="l" t="t" r="r" b="b"/>
            <a:pathLst>
              <a:path w="2019034" h="292059" extrusionOk="0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879" r="-879"/>
            </a:stretch>
          </a:blip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Google Shape;87;p13"/>
          <p:cNvCxnSpPr/>
          <p:nvPr/>
        </p:nvCxnSpPr>
        <p:spPr>
          <a:xfrm>
            <a:off x="1028699" y="2164730"/>
            <a:ext cx="2057400" cy="0"/>
          </a:xfrm>
          <a:prstGeom prst="straightConnector1">
            <a:avLst/>
          </a:prstGeom>
          <a:noFill/>
          <a:ln w="38100" cap="flat" cmpd="sng">
            <a:solidFill>
              <a:srgbClr val="D7AE4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3"/>
          <p:cNvSpPr/>
          <p:nvPr/>
        </p:nvSpPr>
        <p:spPr>
          <a:xfrm>
            <a:off x="13008627" y="0"/>
            <a:ext cx="5292573" cy="4875783"/>
          </a:xfrm>
          <a:custGeom>
            <a:avLst/>
            <a:gdLst/>
            <a:ahLst/>
            <a:cxnLst/>
            <a:rect l="l" t="t" r="r" b="b"/>
            <a:pathLst>
              <a:path w="5279375" h="4863624" extrusionOk="0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7674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A44E51D3-34A2-33E7-1E54-86C7E02AA7F3}"/>
              </a:ext>
            </a:extLst>
          </p:cNvPr>
          <p:cNvSpPr/>
          <p:nvPr userDrawn="1"/>
        </p:nvSpPr>
        <p:spPr>
          <a:xfrm rot="5400000">
            <a:off x="13660069" y="5519306"/>
            <a:ext cx="5279375" cy="3976493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4" y="0"/>
                </a:lnTo>
                <a:lnTo>
                  <a:pt x="5279374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2309"/>
            </a:stretch>
          </a:blipFill>
        </p:spPr>
        <p:txBody>
          <a:bodyPr/>
          <a:lstStyle/>
          <a:p>
            <a:endParaRPr lang="en-US" sz="180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28215128-D5B4-BDB4-803A-01B6BF857C68}"/>
              </a:ext>
            </a:extLst>
          </p:cNvPr>
          <p:cNvGrpSpPr/>
          <p:nvPr userDrawn="1"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69F49A7-D362-ACBE-EA5C-9961F522ADB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2ADBB753-3ADA-9879-4F5E-5FCE5385875E}"/>
              </a:ext>
            </a:extLst>
          </p:cNvPr>
          <p:cNvSpPr/>
          <p:nvPr userDrawn="1"/>
        </p:nvSpPr>
        <p:spPr>
          <a:xfrm>
            <a:off x="377521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4" y="0"/>
                </a:lnTo>
                <a:lnTo>
                  <a:pt x="2019034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" r="-8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9AF6B03D-3FC7-35FF-EF42-12B9F2080FD1}"/>
              </a:ext>
            </a:extLst>
          </p:cNvPr>
          <p:cNvSpPr/>
          <p:nvPr userDrawn="1"/>
        </p:nvSpPr>
        <p:spPr>
          <a:xfrm>
            <a:off x="1028702" y="2164730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80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057AF8F-4825-3387-5FAA-55F303513666}"/>
              </a:ext>
            </a:extLst>
          </p:cNvPr>
          <p:cNvSpPr/>
          <p:nvPr userDrawn="1"/>
        </p:nvSpPr>
        <p:spPr>
          <a:xfrm>
            <a:off x="13008628" y="0"/>
            <a:ext cx="5279375" cy="4863624"/>
          </a:xfrm>
          <a:custGeom>
            <a:avLst/>
            <a:gdLst/>
            <a:ahLst/>
            <a:cxnLst/>
            <a:rect l="l" t="t" r="r" b="b"/>
            <a:pathLst>
              <a:path w="5279375" h="4863624">
                <a:moveTo>
                  <a:pt x="0" y="0"/>
                </a:moveTo>
                <a:lnTo>
                  <a:pt x="5279375" y="0"/>
                </a:lnTo>
                <a:lnTo>
                  <a:pt x="5279375" y="4863624"/>
                </a:lnTo>
                <a:lnTo>
                  <a:pt x="0" y="4863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1B2D4-BAF5-80F4-FF5C-B0D6C3A7F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2" y="1031657"/>
            <a:ext cx="5529263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rgbClr val="1C1F30"/>
                </a:solidFill>
                <a:latin typeface="Montserrat Bold" panose="00000800000000000000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D55DA3-4EAC-E67A-5C73-D9A32F66E8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2" y="2737622"/>
            <a:ext cx="11842013" cy="6276972"/>
          </a:xfrm>
          <a:prstGeom prst="rect">
            <a:avLst/>
          </a:prstGeom>
        </p:spPr>
        <p:txBody>
          <a:bodyPr/>
          <a:lstStyle>
            <a:lvl1pPr marL="685835" indent="-685835">
              <a:buFont typeface="Arial" panose="020B0604020202020204" pitchFamily="34" charset="0"/>
              <a:buChar char="•"/>
              <a:defRPr sz="4200" b="0">
                <a:solidFill>
                  <a:srgbClr val="1C1F30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itchFamily="2" charset="0"/>
              </a:defRPr>
            </a:lvl2pPr>
            <a:lvl3pPr>
              <a:defRPr>
                <a:latin typeface="Montserrat" pitchFamily="2" charset="0"/>
              </a:defRPr>
            </a:lvl3pPr>
            <a:lvl4pPr>
              <a:defRPr>
                <a:latin typeface="Montserrat" pitchFamily="2" charset="0"/>
              </a:defRPr>
            </a:lvl4pPr>
          </a:lstStyle>
          <a:p>
            <a:pPr lvl="0"/>
            <a:r>
              <a:rPr lang="en-US"/>
              <a:t>Body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8067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482C-E3AD-130C-8D3D-A29CDD232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4300" y="0"/>
            <a:ext cx="185166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09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8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443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2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496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34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96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68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036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68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17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1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BEAFDC-EA29-ADEC-0010-49D3FB84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4051-6203-9652-6E36-A5C1CB7B9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44AF-3CD5-9DC6-D9F4-706D32C74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A51434-7AFD-4048-A36F-E766E17A1F3F}" type="datetimeFigureOut">
              <a:rPr lang="en-IN" smtClean="0"/>
              <a:t>14-04-2025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D11EE-A162-1A0F-C3AF-678455473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95E6-3485-3859-C9F6-1B35CB3D7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10CA12-1203-4168-B6FC-22A61D1B8C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11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5" r:id="rId13"/>
    <p:sldLayoutId id="2147483746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F29F1-ADBB-0BAA-1A82-CB4CE867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86437-450F-F379-3326-1AAAB6636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FC2AF-22CD-7153-F60E-115C752EB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744FA-F930-4B86-96CF-33F91A5339A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8E97-F8B8-E359-4D9D-B1837C975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49219-FAB9-4F82-9EC9-CD0606085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10B236-804F-4BA4-A3BE-596BD0C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30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0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icerts.ai/certifications/learning-education/" TargetMode="External"/><Relationship Id="rId13" Type="http://schemas.openxmlformats.org/officeDocument/2006/relationships/image" Target="../media/image34.jpeg"/><Relationship Id="rId18" Type="http://schemas.openxmlformats.org/officeDocument/2006/relationships/image" Target="../media/image38.jpeg"/><Relationship Id="rId3" Type="http://schemas.openxmlformats.org/officeDocument/2006/relationships/image" Target="../media/image32.jpeg"/><Relationship Id="rId21" Type="http://schemas.openxmlformats.org/officeDocument/2006/relationships/image" Target="../media/image41.jpeg"/><Relationship Id="rId7" Type="http://schemas.openxmlformats.org/officeDocument/2006/relationships/hyperlink" Target="https://www.aicerts.ai/certifications/development/" TargetMode="External"/><Relationship Id="rId12" Type="http://schemas.openxmlformats.org/officeDocument/2006/relationships/hyperlink" Target="https://www.aicerts.ai/certifications/cloud/" TargetMode="External"/><Relationship Id="rId17" Type="http://schemas.openxmlformats.org/officeDocument/2006/relationships/image" Target="../media/image37.jpeg"/><Relationship Id="rId25" Type="http://schemas.openxmlformats.org/officeDocument/2006/relationships/hyperlink" Target="https://www.aicerts.ai/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www.aicerts.ai/certifications/security/" TargetMode="External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3.xml"/><Relationship Id="rId6" Type="http://schemas.openxmlformats.org/officeDocument/2006/relationships/hyperlink" Target="https://www.aicerts.ai/certifications/data-robotics/" TargetMode="External"/><Relationship Id="rId11" Type="http://schemas.openxmlformats.org/officeDocument/2006/relationships/hyperlink" Target="https://www.aicerts.ai/certifications/design-creative/" TargetMode="External"/><Relationship Id="rId24" Type="http://schemas.openxmlformats.org/officeDocument/2006/relationships/image" Target="../media/image43.svg"/><Relationship Id="rId5" Type="http://schemas.openxmlformats.org/officeDocument/2006/relationships/hyperlink" Target="https://www.aicerts.ai/certifications/essentials/" TargetMode="External"/><Relationship Id="rId15" Type="http://schemas.openxmlformats.org/officeDocument/2006/relationships/image" Target="../media/image36.jpeg"/><Relationship Id="rId23" Type="http://schemas.openxmlformats.org/officeDocument/2006/relationships/image" Target="../media/image22.png"/><Relationship Id="rId10" Type="http://schemas.openxmlformats.org/officeDocument/2006/relationships/hyperlink" Target="https://www.aicerts.ai/certifications/business/" TargetMode="External"/><Relationship Id="rId19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hyperlink" Target="https://www.aicerts.ai/certifications/blockchain-bitcoin/" TargetMode="External"/><Relationship Id="rId14" Type="http://schemas.openxmlformats.org/officeDocument/2006/relationships/image" Target="../media/image35.jpeg"/><Relationship Id="rId22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hyperlink" Target="https://www.aicerts.ai/" TargetMode="Externa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www.aicerts.ai/" TargetMode="Externa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www.aicerts.ai/" TargetMode="External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partners.aicerts.io/wp-content/uploads/2025/03/AI-CERTs-Agentic-Module-Shaping-the-Future-of-Work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aicerts.ai/certifications/business/ai-project-manage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To%20help%20accelerate%20your%20sales%20of%20AI+%20courses,%20we%20have%20partnered%20with%20NetCom%20Learning%20and%20Lumify%20Works%20to%20provide%20AI%20CERTs%20Authorized%20Training%20Partners%20(ATPs)%20with%20two%20key%20benefits:" TargetMode="Externa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icerts.ai/certifications/security/ai-security-3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aicerts.ai/courses/ainetwork/" TargetMode="External"/><Relationship Id="rId12" Type="http://schemas.openxmlformats.org/officeDocument/2006/relationships/hyperlink" Target="https://www.aicerts.ai/certifications/business/ai-supply-chai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aicerts.ai/certifications/security/ai-security-level-1" TargetMode="External"/><Relationship Id="rId11" Type="http://schemas.openxmlformats.org/officeDocument/2006/relationships/hyperlink" Target="https://www.aicerts.ai/certifications/development/ai-prompt-engineer-2" TargetMode="External"/><Relationship Id="rId5" Type="http://schemas.openxmlformats.org/officeDocument/2006/relationships/hyperlink" Target="https://www.aicerts.ai/courses/ai-chief-officer/" TargetMode="External"/><Relationship Id="rId10" Type="http://schemas.openxmlformats.org/officeDocument/2006/relationships/hyperlink" Target="https://www.aicerts.ai/certifications/security/ai-security-compliance" TargetMode="External"/><Relationship Id="rId4" Type="http://schemas.openxmlformats.org/officeDocument/2006/relationships/hyperlink" Target="https://store.aicerts.ai/" TargetMode="External"/><Relationship Id="rId9" Type="http://schemas.openxmlformats.org/officeDocument/2006/relationships/hyperlink" Target="https://www.aicerts.ai/courses/bitcoin-security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ners.aicerts.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learn.aicerts.io/" TargetMode="External"/><Relationship Id="rId4" Type="http://schemas.openxmlformats.org/officeDocument/2006/relationships/hyperlink" Target="https://trainer.aicerts.io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partners.aicerts.io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6.png"/><Relationship Id="rId3" Type="http://schemas.openxmlformats.org/officeDocument/2006/relationships/hyperlink" Target="https://www.linkedin.com/company/ai-certs/about/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@aicerts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50.sv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hyperlink" Target="https://www.aicerts.io/" TargetMode="External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learn.aicerts.io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trainer.aicerts.io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certs.ai/aict-program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0.png"/><Relationship Id="rId5" Type="http://schemas.openxmlformats.org/officeDocument/2006/relationships/hyperlink" Target="https://learn.aicerts.io/" TargetMode="External"/><Relationship Id="rId4" Type="http://schemas.openxmlformats.org/officeDocument/2006/relationships/hyperlink" Target="https://trainer.aicerts.io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icerts.ai/" TargetMode="External"/><Relationship Id="rId5" Type="http://schemas.openxmlformats.org/officeDocument/2006/relationships/hyperlink" Target="mailto:kara@aicerts.ai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hyperlink" Target="https://www.aicerts.ai/" TargetMode="Externa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hyperlink" Target="mailto:kara@aicerts.ai" TargetMode="External"/><Relationship Id="rId4" Type="http://schemas.openxmlformats.org/officeDocument/2006/relationships/hyperlink" Target="https://www.lumifywork.com/en-au/schedules/?b=ai+cer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-29749" y="615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1045" t="-37820" b="-378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-29745" y="7039620"/>
            <a:ext cx="4333417" cy="250977"/>
          </a:xfrm>
          <a:custGeom>
            <a:avLst/>
            <a:gdLst/>
            <a:ahLst/>
            <a:cxnLst/>
            <a:rect l="l" t="t" r="r" b="b"/>
            <a:pathLst>
              <a:path w="4333417" h="250977" extrusionOk="0">
                <a:moveTo>
                  <a:pt x="0" y="0"/>
                </a:moveTo>
                <a:lnTo>
                  <a:pt x="4333417" y="0"/>
                </a:lnTo>
                <a:lnTo>
                  <a:pt x="4333417" y="250977"/>
                </a:lnTo>
                <a:lnTo>
                  <a:pt x="0" y="250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-29749" y="7615446"/>
            <a:ext cx="4737490" cy="1705970"/>
          </a:xfrm>
          <a:custGeom>
            <a:avLst/>
            <a:gdLst/>
            <a:ahLst/>
            <a:cxnLst/>
            <a:rect l="l" t="t" r="r" b="b"/>
            <a:pathLst>
              <a:path w="7344945" h="3313736" extrusionOk="0">
                <a:moveTo>
                  <a:pt x="330016" y="0"/>
                </a:moveTo>
                <a:lnTo>
                  <a:pt x="6511276" y="0"/>
                </a:lnTo>
                <a:cubicBezTo>
                  <a:pt x="6914146" y="0"/>
                  <a:pt x="7250272" y="285767"/>
                  <a:pt x="7328009" y="665657"/>
                </a:cubicBezTo>
                <a:lnTo>
                  <a:pt x="7344945" y="833661"/>
                </a:lnTo>
                <a:lnTo>
                  <a:pt x="7344945" y="2480076"/>
                </a:lnTo>
                <a:lnTo>
                  <a:pt x="7328009" y="2648080"/>
                </a:lnTo>
                <a:cubicBezTo>
                  <a:pt x="7250272" y="3027969"/>
                  <a:pt x="6914146" y="3313736"/>
                  <a:pt x="6511276" y="3313736"/>
                </a:cubicBezTo>
                <a:lnTo>
                  <a:pt x="330016" y="3313736"/>
                </a:lnTo>
                <a:cubicBezTo>
                  <a:pt x="214910" y="3313736"/>
                  <a:pt x="105253" y="3290408"/>
                  <a:pt x="5514" y="3248222"/>
                </a:cubicBezTo>
                <a:lnTo>
                  <a:pt x="0" y="3245229"/>
                </a:lnTo>
                <a:lnTo>
                  <a:pt x="0" y="68507"/>
                </a:lnTo>
                <a:lnTo>
                  <a:pt x="5514" y="65514"/>
                </a:lnTo>
                <a:cubicBezTo>
                  <a:pt x="105253" y="23328"/>
                  <a:pt x="214910" y="0"/>
                  <a:pt x="330016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3357577-862D-F7A5-7BFE-6331434CA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60" y="8217795"/>
            <a:ext cx="3737071" cy="5231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7701F4-B962-93E4-BAD5-6B6609C8AD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Partner Locator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B7F2-9CE1-CB20-10AE-42847D8D91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403"/>
          <a:stretch/>
        </p:blipFill>
        <p:spPr>
          <a:xfrm>
            <a:off x="1028700" y="2372924"/>
            <a:ext cx="14482914" cy="6092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330537-B3D7-7D33-0BFE-71D3C42CA947}"/>
              </a:ext>
            </a:extLst>
          </p:cNvPr>
          <p:cNvSpPr txBox="1"/>
          <p:nvPr/>
        </p:nvSpPr>
        <p:spPr>
          <a:xfrm>
            <a:off x="7727544" y="545316"/>
            <a:ext cx="5907386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100"/>
              <a:t>Leads emailed directly, not forwarded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100"/>
              <a:t>Only shows classes you have a schedule for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100"/>
              <a:t>Enables selection of language</a:t>
            </a:r>
          </a:p>
        </p:txBody>
      </p:sp>
    </p:spTree>
    <p:extLst>
      <p:ext uri="{BB962C8B-B14F-4D97-AF65-F5344CB8AC3E}">
        <p14:creationId xmlns:p14="http://schemas.microsoft.com/office/powerpoint/2010/main" val="4125443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19B72-2E92-5568-32DB-573EC5608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38EA45-DB74-C484-464B-7344EF1B7A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1031656"/>
            <a:ext cx="13013871" cy="871538"/>
          </a:xfrm>
        </p:spPr>
        <p:txBody>
          <a:bodyPr>
            <a:noAutofit/>
          </a:bodyPr>
          <a:lstStyle/>
          <a:p>
            <a:r>
              <a:rPr lang="en-US" sz="5400" b="1">
                <a:latin typeface="Montserrat (Body)"/>
              </a:rPr>
              <a:t>Exam/Content Pricing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EC054-9DC4-0D9A-1007-F25490CA7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3" y="3503110"/>
            <a:ext cx="17115993" cy="4009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62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3F9B2-7F76-E4F2-2AED-9CA831456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E4BADA-3163-C118-25C0-C69DF1F1EA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1031656"/>
            <a:ext cx="13013871" cy="871538"/>
          </a:xfrm>
        </p:spPr>
        <p:txBody>
          <a:bodyPr>
            <a:noAutofit/>
          </a:bodyPr>
          <a:lstStyle/>
          <a:p>
            <a:r>
              <a:rPr lang="en-US" sz="5400" b="1">
                <a:latin typeface="Montserrat (Body)"/>
              </a:rPr>
              <a:t>Partner Levels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1F591D-6C37-F307-FC11-EFB9377FDE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4900" y="7791450"/>
            <a:ext cx="16078200" cy="11850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program is structured into tiers to recognize and reward </a:t>
            </a:r>
          </a:p>
          <a:p>
            <a:pPr marL="0" indent="0" algn="ctr">
              <a:buNone/>
            </a:pPr>
            <a:r>
              <a:rPr lang="en-US" sz="3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partners' investment and achievements.</a:t>
            </a:r>
            <a:endParaRPr lang="en-US" sz="360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34C2B7-950B-F252-533F-62DFD5A63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690955"/>
              </p:ext>
            </p:extLst>
          </p:nvPr>
        </p:nvGraphicFramePr>
        <p:xfrm>
          <a:off x="1488440" y="2495550"/>
          <a:ext cx="14437361" cy="481928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461964">
                  <a:extLst>
                    <a:ext uri="{9D8B030D-6E8A-4147-A177-3AD203B41FA5}">
                      <a16:colId xmlns:a16="http://schemas.microsoft.com/office/drawing/2014/main" val="3024230589"/>
                    </a:ext>
                  </a:extLst>
                </a:gridCol>
                <a:gridCol w="2991799">
                  <a:extLst>
                    <a:ext uri="{9D8B030D-6E8A-4147-A177-3AD203B41FA5}">
                      <a16:colId xmlns:a16="http://schemas.microsoft.com/office/drawing/2014/main" val="815068853"/>
                    </a:ext>
                  </a:extLst>
                </a:gridCol>
                <a:gridCol w="2991799">
                  <a:extLst>
                    <a:ext uri="{9D8B030D-6E8A-4147-A177-3AD203B41FA5}">
                      <a16:colId xmlns:a16="http://schemas.microsoft.com/office/drawing/2014/main" val="2687512650"/>
                    </a:ext>
                  </a:extLst>
                </a:gridCol>
                <a:gridCol w="2991799">
                  <a:extLst>
                    <a:ext uri="{9D8B030D-6E8A-4147-A177-3AD203B41FA5}">
                      <a16:colId xmlns:a16="http://schemas.microsoft.com/office/drawing/2014/main" val="277029476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Partner level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>
                          <a:effectLst/>
                        </a:rPr>
                        <a:t>SILVER</a:t>
                      </a:r>
                      <a:endParaRPr lang="en-US" sz="32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>
                          <a:effectLst/>
                        </a:rPr>
                        <a:t>GOLD</a:t>
                      </a:r>
                      <a:endParaRPr lang="en-US" sz="32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>
                          <a:effectLst/>
                        </a:rPr>
                        <a:t>PLATINUM</a:t>
                      </a:r>
                      <a:endParaRPr lang="en-US" sz="32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5035727"/>
                  </a:ext>
                </a:extLst>
              </a:tr>
              <a:tr h="1187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Prepay Amount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$1500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$3000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$5000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9535081"/>
                  </a:ext>
                </a:extLst>
              </a:tr>
              <a:tr h="1187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Certified Trainers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1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2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3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9511456"/>
                  </a:ext>
                </a:extLst>
              </a:tr>
              <a:tr h="1187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Certified Sales Staff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1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2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3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106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43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DBB2F-1BE0-19C7-605F-DD43AD4E5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BB1DA4F-724B-C596-2169-EE536474E845}"/>
              </a:ext>
            </a:extLst>
          </p:cNvPr>
          <p:cNvGraphicFramePr>
            <a:graphicFrameLocks noGrp="1"/>
          </p:cNvGraphicFramePr>
          <p:nvPr/>
        </p:nvGraphicFramePr>
        <p:xfrm>
          <a:off x="-51450" y="2071570"/>
          <a:ext cx="16481154" cy="7472397"/>
        </p:xfrm>
        <a:graphic>
          <a:graphicData uri="http://schemas.openxmlformats.org/drawingml/2006/table">
            <a:tbl>
              <a:tblPr firstRow="1" firstCol="1" bandRow="1"/>
              <a:tblGrid>
                <a:gridCol w="6172031">
                  <a:extLst>
                    <a:ext uri="{9D8B030D-6E8A-4147-A177-3AD203B41FA5}">
                      <a16:colId xmlns:a16="http://schemas.microsoft.com/office/drawing/2014/main" val="1766808806"/>
                    </a:ext>
                  </a:extLst>
                </a:gridCol>
                <a:gridCol w="4542503">
                  <a:extLst>
                    <a:ext uri="{9D8B030D-6E8A-4147-A177-3AD203B41FA5}">
                      <a16:colId xmlns:a16="http://schemas.microsoft.com/office/drawing/2014/main" val="2418914743"/>
                    </a:ext>
                  </a:extLst>
                </a:gridCol>
                <a:gridCol w="5766620">
                  <a:extLst>
                    <a:ext uri="{9D8B030D-6E8A-4147-A177-3AD203B41FA5}">
                      <a16:colId xmlns:a16="http://schemas.microsoft.com/office/drawing/2014/main" val="4037407610"/>
                    </a:ext>
                  </a:extLst>
                </a:gridCol>
              </a:tblGrid>
              <a:tr h="5997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Annual Fee (Credit)</a:t>
                      </a: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7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Effective Jan 1, 2026 (available now)</a:t>
                      </a: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901722"/>
                  </a:ext>
                </a:extLst>
              </a:tr>
              <a:tr h="2539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$5,000 (credit)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Listed first in partner search results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Listed in select brand awareness campaigns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Co-marketing opportunities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486986"/>
                  </a:ext>
                </a:extLst>
              </a:tr>
              <a:tr h="21664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$3,000 (credit)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Listed second in partner search results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Co-marketing opportunities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1624181"/>
                  </a:ext>
                </a:extLst>
              </a:tr>
              <a:tr h="21664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$1,500 (credit)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Listed third in partner search results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814868"/>
                  </a:ext>
                </a:extLst>
              </a:tr>
            </a:tbl>
          </a:graphicData>
        </a:graphic>
      </p:graphicFrame>
      <p:grpSp>
        <p:nvGrpSpPr>
          <p:cNvPr id="4" name="Group 4">
            <a:extLst>
              <a:ext uri="{FF2B5EF4-FFF2-40B4-BE49-F238E27FC236}">
                <a16:creationId xmlns:a16="http://schemas.microsoft.com/office/drawing/2014/main" id="{4718E5B0-95B8-EB59-3FB5-D1E542AF46CB}"/>
              </a:ext>
            </a:extLst>
          </p:cNvPr>
          <p:cNvGrpSpPr/>
          <p:nvPr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54A358C-1C71-F545-AB36-61D14D62587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Tx/>
              </a:pPr>
              <a:endParaRPr lang="en-US">
                <a:solidFill>
                  <a:prstClr val="black"/>
                </a:solidFill>
                <a:latin typeface="Montserrat (Body)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FF2578C-A7B7-D7CA-8D4D-2ABCEC3E1237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6DC35-4EF8-1B10-FDE4-7AE3851FB18E}"/>
              </a:ext>
            </a:extLst>
          </p:cNvPr>
          <p:cNvSpPr txBox="1"/>
          <p:nvPr/>
        </p:nvSpPr>
        <p:spPr>
          <a:xfrm>
            <a:off x="767924" y="690209"/>
            <a:ext cx="16296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  <a:defRPr/>
            </a:pPr>
            <a:r>
              <a:rPr lang="en-US" sz="60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ATP Program Update - Partner Tiers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F109AD-1197-80FE-C183-FA9A8F74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01" y="7676069"/>
            <a:ext cx="4859772" cy="16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222536-2192-B5B8-3CF9-EE2E8A9A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01" y="5502837"/>
            <a:ext cx="4859772" cy="16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C19EA4-C9E6-C98C-B4E2-79062620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01" y="3148737"/>
            <a:ext cx="4859772" cy="16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702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F8A21-BDCA-14B9-765A-9A69C0B3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18516600" cy="1040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DFD29-48BF-10AC-C9B8-76F18154D15E}"/>
              </a:ext>
            </a:extLst>
          </p:cNvPr>
          <p:cNvSpPr txBox="1"/>
          <p:nvPr/>
        </p:nvSpPr>
        <p:spPr>
          <a:xfrm>
            <a:off x="870023" y="4952288"/>
            <a:ext cx="15554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F0502020204030204" pitchFamily="34" charset="0"/>
              </a:rPr>
              <a:t>Certification Products Overview</a:t>
            </a:r>
            <a:endParaRPr lang="en-US" sz="3600">
              <a:solidFill>
                <a:srgbClr val="CFA9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B1B04-12C1-376E-F498-BF85FE300BB2}"/>
              </a:ext>
            </a:extLst>
          </p:cNvPr>
          <p:cNvSpPr/>
          <p:nvPr/>
        </p:nvSpPr>
        <p:spPr>
          <a:xfrm>
            <a:off x="12943490" y="851339"/>
            <a:ext cx="4603532" cy="1182413"/>
          </a:xfrm>
          <a:prstGeom prst="rect">
            <a:avLst/>
          </a:prstGeom>
          <a:solidFill>
            <a:srgbClr val="25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70689CD-6A11-7B6D-DEF4-1644066F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90" y="3357119"/>
            <a:ext cx="6555653" cy="9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0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20698" y="-178441"/>
            <a:ext cx="5789801" cy="3307424"/>
          </a:xfrm>
          <a:custGeom>
            <a:avLst/>
            <a:gdLst/>
            <a:ahLst/>
            <a:cxnLst/>
            <a:rect l="l" t="t" r="r" b="b"/>
            <a:pathLst>
              <a:path w="5789800" h="3307423">
                <a:moveTo>
                  <a:pt x="5789799" y="0"/>
                </a:moveTo>
                <a:lnTo>
                  <a:pt x="0" y="0"/>
                </a:lnTo>
                <a:lnTo>
                  <a:pt x="0" y="3307423"/>
                </a:lnTo>
                <a:lnTo>
                  <a:pt x="5789799" y="3307423"/>
                </a:lnTo>
                <a:lnTo>
                  <a:pt x="5789799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V="1">
            <a:off x="13358050" y="7755005"/>
            <a:ext cx="4930004" cy="2816265"/>
          </a:xfrm>
          <a:custGeom>
            <a:avLst/>
            <a:gdLst/>
            <a:ahLst/>
            <a:cxnLst/>
            <a:rect l="l" t="t" r="r" b="b"/>
            <a:pathLst>
              <a:path w="4930004" h="2816265">
                <a:moveTo>
                  <a:pt x="0" y="2816265"/>
                </a:moveTo>
                <a:lnTo>
                  <a:pt x="4930004" y="2816265"/>
                </a:lnTo>
                <a:lnTo>
                  <a:pt x="4930004" y="0"/>
                </a:lnTo>
                <a:lnTo>
                  <a:pt x="0" y="0"/>
                </a:lnTo>
                <a:lnTo>
                  <a:pt x="0" y="2816265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933452"/>
            <a:ext cx="16230600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7001"/>
              </a:lnSpc>
              <a:buClrTx/>
            </a:pPr>
            <a:r>
              <a:rPr lang="en-US" sz="5001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Practice Areas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199654"/>
            <a:ext cx="3048000" cy="3286125"/>
            <a:chOff x="0" y="0"/>
            <a:chExt cx="802765" cy="8654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6264" y="2389225"/>
            <a:ext cx="2657475" cy="1936445"/>
            <a:chOff x="0" y="0"/>
            <a:chExt cx="977560" cy="712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7560" cy="712326"/>
            </a:xfrm>
            <a:custGeom>
              <a:avLst/>
              <a:gdLst/>
              <a:ahLst/>
              <a:cxnLst/>
              <a:rect l="l" t="t" r="r" b="b"/>
              <a:pathLst>
                <a:path w="977560" h="712326">
                  <a:moveTo>
                    <a:pt x="58265" y="0"/>
                  </a:moveTo>
                  <a:lnTo>
                    <a:pt x="919294" y="0"/>
                  </a:lnTo>
                  <a:cubicBezTo>
                    <a:pt x="934747" y="0"/>
                    <a:pt x="949567" y="6139"/>
                    <a:pt x="960494" y="17065"/>
                  </a:cubicBezTo>
                  <a:cubicBezTo>
                    <a:pt x="971421" y="27992"/>
                    <a:pt x="977560" y="42812"/>
                    <a:pt x="977560" y="58265"/>
                  </a:cubicBezTo>
                  <a:lnTo>
                    <a:pt x="977560" y="654061"/>
                  </a:lnTo>
                  <a:cubicBezTo>
                    <a:pt x="977560" y="686240"/>
                    <a:pt x="951473" y="712326"/>
                    <a:pt x="919294" y="712326"/>
                  </a:cubicBezTo>
                  <a:lnTo>
                    <a:pt x="58265" y="712326"/>
                  </a:lnTo>
                  <a:cubicBezTo>
                    <a:pt x="42812" y="712326"/>
                    <a:pt x="27992" y="706188"/>
                    <a:pt x="17065" y="695261"/>
                  </a:cubicBezTo>
                  <a:cubicBezTo>
                    <a:pt x="6139" y="684334"/>
                    <a:pt x="0" y="669514"/>
                    <a:pt x="0" y="654061"/>
                  </a:cubicBezTo>
                  <a:lnTo>
                    <a:pt x="0" y="58265"/>
                  </a:lnTo>
                  <a:cubicBezTo>
                    <a:pt x="0" y="42812"/>
                    <a:pt x="6139" y="27992"/>
                    <a:pt x="17065" y="17065"/>
                  </a:cubicBezTo>
                  <a:cubicBezTo>
                    <a:pt x="27992" y="6139"/>
                    <a:pt x="42812" y="0"/>
                    <a:pt x="58265" y="0"/>
                  </a:cubicBezTo>
                  <a:close/>
                </a:path>
              </a:pathLst>
            </a:custGeom>
            <a:blipFill>
              <a:blip r:embed="rId4"/>
              <a:stretch>
                <a:fillRect l="-964" t="-3080" r="-1900" b="-2412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61399" y="4597487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5" tooltip="https://www.aicerts.ai/certifications/essentials/"/>
              </a:rPr>
              <a:t>Essential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6264" y="503045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3 Certifications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314825" y="2199654"/>
            <a:ext cx="3048000" cy="3286125"/>
            <a:chOff x="0" y="0"/>
            <a:chExt cx="802765" cy="8654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547524" y="4597487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6" tooltip="https://www.aicerts.ai/certifications/data-robotics/"/>
              </a:rPr>
              <a:t>Data &amp; Robotics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12389" y="503045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3 Certifications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600950" y="2199654"/>
            <a:ext cx="3048000" cy="3286125"/>
            <a:chOff x="0" y="0"/>
            <a:chExt cx="802765" cy="8654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98514" y="2389225"/>
            <a:ext cx="2657475" cy="1936445"/>
            <a:chOff x="0" y="0"/>
            <a:chExt cx="977560" cy="712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77560" cy="712326"/>
            </a:xfrm>
            <a:custGeom>
              <a:avLst/>
              <a:gdLst/>
              <a:ahLst/>
              <a:cxnLst/>
              <a:rect l="l" t="t" r="r" b="b"/>
              <a:pathLst>
                <a:path w="977560" h="712326">
                  <a:moveTo>
                    <a:pt x="58265" y="0"/>
                  </a:moveTo>
                  <a:lnTo>
                    <a:pt x="919294" y="0"/>
                  </a:lnTo>
                  <a:cubicBezTo>
                    <a:pt x="934747" y="0"/>
                    <a:pt x="949567" y="6139"/>
                    <a:pt x="960494" y="17065"/>
                  </a:cubicBezTo>
                  <a:cubicBezTo>
                    <a:pt x="971421" y="27992"/>
                    <a:pt x="977560" y="42812"/>
                    <a:pt x="977560" y="58265"/>
                  </a:cubicBezTo>
                  <a:lnTo>
                    <a:pt x="977560" y="654061"/>
                  </a:lnTo>
                  <a:cubicBezTo>
                    <a:pt x="977560" y="686240"/>
                    <a:pt x="951473" y="712326"/>
                    <a:pt x="919294" y="712326"/>
                  </a:cubicBezTo>
                  <a:lnTo>
                    <a:pt x="58265" y="712326"/>
                  </a:lnTo>
                  <a:cubicBezTo>
                    <a:pt x="42812" y="712326"/>
                    <a:pt x="27992" y="706188"/>
                    <a:pt x="17065" y="695261"/>
                  </a:cubicBezTo>
                  <a:cubicBezTo>
                    <a:pt x="6139" y="684334"/>
                    <a:pt x="0" y="669514"/>
                    <a:pt x="0" y="654061"/>
                  </a:cubicBezTo>
                  <a:lnTo>
                    <a:pt x="0" y="58265"/>
                  </a:lnTo>
                  <a:cubicBezTo>
                    <a:pt x="0" y="42812"/>
                    <a:pt x="6139" y="27992"/>
                    <a:pt x="17065" y="17065"/>
                  </a:cubicBezTo>
                  <a:cubicBezTo>
                    <a:pt x="27992" y="6139"/>
                    <a:pt x="42812" y="0"/>
                    <a:pt x="582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833649" y="4597487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7" tooltip="https://www.aicerts.ai/certifications/development/"/>
              </a:rPr>
              <a:t>Development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98514" y="503045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3 Certifications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887075" y="2199654"/>
            <a:ext cx="3048000" cy="3286125"/>
            <a:chOff x="0" y="0"/>
            <a:chExt cx="802765" cy="8654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084639" y="2389225"/>
            <a:ext cx="2657475" cy="1936445"/>
            <a:chOff x="0" y="0"/>
            <a:chExt cx="977560" cy="71232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77560" cy="712326"/>
            </a:xfrm>
            <a:custGeom>
              <a:avLst/>
              <a:gdLst/>
              <a:ahLst/>
              <a:cxnLst/>
              <a:rect l="l" t="t" r="r" b="b"/>
              <a:pathLst>
                <a:path w="977560" h="712326">
                  <a:moveTo>
                    <a:pt x="58265" y="0"/>
                  </a:moveTo>
                  <a:lnTo>
                    <a:pt x="919294" y="0"/>
                  </a:lnTo>
                  <a:cubicBezTo>
                    <a:pt x="934747" y="0"/>
                    <a:pt x="949567" y="6139"/>
                    <a:pt x="960494" y="17065"/>
                  </a:cubicBezTo>
                  <a:cubicBezTo>
                    <a:pt x="971421" y="27992"/>
                    <a:pt x="977560" y="42812"/>
                    <a:pt x="977560" y="58265"/>
                  </a:cubicBezTo>
                  <a:lnTo>
                    <a:pt x="977560" y="654061"/>
                  </a:lnTo>
                  <a:cubicBezTo>
                    <a:pt x="977560" y="686240"/>
                    <a:pt x="951473" y="712326"/>
                    <a:pt x="919294" y="712326"/>
                  </a:cubicBezTo>
                  <a:lnTo>
                    <a:pt x="58265" y="712326"/>
                  </a:lnTo>
                  <a:cubicBezTo>
                    <a:pt x="42812" y="712326"/>
                    <a:pt x="27992" y="706188"/>
                    <a:pt x="17065" y="695261"/>
                  </a:cubicBezTo>
                  <a:cubicBezTo>
                    <a:pt x="6139" y="684334"/>
                    <a:pt x="0" y="669514"/>
                    <a:pt x="0" y="654061"/>
                  </a:cubicBezTo>
                  <a:lnTo>
                    <a:pt x="0" y="58265"/>
                  </a:lnTo>
                  <a:cubicBezTo>
                    <a:pt x="0" y="42812"/>
                    <a:pt x="6139" y="27992"/>
                    <a:pt x="17065" y="17065"/>
                  </a:cubicBezTo>
                  <a:cubicBezTo>
                    <a:pt x="27992" y="6139"/>
                    <a:pt x="42812" y="0"/>
                    <a:pt x="582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084639" y="503045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6 Certifications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4173200" y="2199654"/>
            <a:ext cx="3048000" cy="3286125"/>
            <a:chOff x="0" y="0"/>
            <a:chExt cx="802765" cy="86548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405899" y="4468898"/>
            <a:ext cx="258720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8" tooltip="https://www.aicerts.ai/certifications/learning-education/"/>
              </a:rPr>
              <a:t>Learning &amp; Educator</a:t>
            </a:r>
            <a:endParaRPr lang="en-US" sz="2000" b="1" kern="1200" err="1">
              <a:solidFill>
                <a:srgbClr val="1C1F30"/>
              </a:solidFill>
              <a:latin typeface="Montserrat Bold"/>
              <a:ea typeface="Montserrat Bold"/>
              <a:cs typeface="Montserrat Bold"/>
              <a:sym typeface="Montserrat Bold"/>
              <a:hlinkClick r:id="rId8" tooltip="https://www.aicerts.ai/certifications/learning-education/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370764" y="503045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 Certifications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066800" y="5725446"/>
            <a:ext cx="3048000" cy="3286125"/>
            <a:chOff x="0" y="0"/>
            <a:chExt cx="802765" cy="86548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299499" y="7994690"/>
            <a:ext cx="258720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9" tooltip="https://www.aicerts.ai/certifications/blockchain-bitcoin/"/>
              </a:rPr>
              <a:t>Blockchain &amp; Bitcoin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64364" y="855624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6 Certifications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4352925" y="5725446"/>
            <a:ext cx="3048000" cy="3286125"/>
            <a:chOff x="0" y="0"/>
            <a:chExt cx="802765" cy="86548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4585624" y="8123277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0" tooltip="https://www.aicerts.ai/certifications/business/"/>
              </a:rPr>
              <a:t>Business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50489" y="855624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13 Certifications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7639050" y="5725446"/>
            <a:ext cx="3048000" cy="3286125"/>
            <a:chOff x="0" y="0"/>
            <a:chExt cx="802765" cy="86548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7871749" y="8123278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1" tooltip="https://www.aicerts.ai/certifications/design-creative/"/>
              </a:rPr>
              <a:t>Design &amp; Creatives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836614" y="855624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 Certifications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0925175" y="5725446"/>
            <a:ext cx="3048000" cy="3286125"/>
            <a:chOff x="0" y="0"/>
            <a:chExt cx="802765" cy="86548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1157874" y="8123277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2" tooltip="https://www.aicerts.ai/certifications/cloud/"/>
              </a:rPr>
              <a:t>Cloud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122739" y="855624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 Certifications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14211300" y="5725446"/>
            <a:ext cx="3048000" cy="3286125"/>
            <a:chOff x="0" y="0"/>
            <a:chExt cx="802765" cy="865481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02765" cy="865481"/>
            </a:xfrm>
            <a:custGeom>
              <a:avLst/>
              <a:gdLst/>
              <a:ahLst/>
              <a:cxnLst/>
              <a:rect l="l" t="t" r="r" b="b"/>
              <a:pathLst>
                <a:path w="802765" h="865481">
                  <a:moveTo>
                    <a:pt x="55880" y="0"/>
                  </a:moveTo>
                  <a:lnTo>
                    <a:pt x="746885" y="0"/>
                  </a:lnTo>
                  <a:cubicBezTo>
                    <a:pt x="777747" y="0"/>
                    <a:pt x="802765" y="25018"/>
                    <a:pt x="802765" y="55880"/>
                  </a:cubicBezTo>
                  <a:lnTo>
                    <a:pt x="802765" y="809601"/>
                  </a:lnTo>
                  <a:cubicBezTo>
                    <a:pt x="802765" y="824422"/>
                    <a:pt x="796878" y="838635"/>
                    <a:pt x="786399" y="849115"/>
                  </a:cubicBezTo>
                  <a:cubicBezTo>
                    <a:pt x="775919" y="859594"/>
                    <a:pt x="761706" y="865481"/>
                    <a:pt x="746885" y="865481"/>
                  </a:cubicBezTo>
                  <a:lnTo>
                    <a:pt x="55880" y="865481"/>
                  </a:lnTo>
                  <a:cubicBezTo>
                    <a:pt x="41060" y="865481"/>
                    <a:pt x="26846" y="859594"/>
                    <a:pt x="16367" y="849115"/>
                  </a:cubicBezTo>
                  <a:cubicBezTo>
                    <a:pt x="5887" y="838635"/>
                    <a:pt x="0" y="824422"/>
                    <a:pt x="0" y="809601"/>
                  </a:cubicBezTo>
                  <a:lnTo>
                    <a:pt x="0" y="55880"/>
                  </a:lnTo>
                  <a:cubicBezTo>
                    <a:pt x="0" y="25018"/>
                    <a:pt x="25018" y="0"/>
                    <a:pt x="5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E4E4E4"/>
              </a:solidFill>
              <a:prstDash val="solid"/>
              <a:round/>
            </a:ln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802765" cy="90358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801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4443999" y="8123278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9" tooltip="https://www.aicerts.ai/certifications/blockchain-bitcoin/"/>
              </a:rPr>
              <a:t>Specialization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4408864" y="8556248"/>
            <a:ext cx="265747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520"/>
              </a:lnSpc>
              <a:buClrTx/>
            </a:pPr>
            <a:r>
              <a:rPr lang="en-US" sz="1800" b="1" kern="1200">
                <a:solidFill>
                  <a:srgbClr val="4D506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 Certifications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4512389" y="2389225"/>
            <a:ext cx="2650412" cy="1936445"/>
            <a:chOff x="0" y="0"/>
            <a:chExt cx="974962" cy="712326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974962" cy="712326"/>
            </a:xfrm>
            <a:custGeom>
              <a:avLst/>
              <a:gdLst/>
              <a:ahLst/>
              <a:cxnLst/>
              <a:rect l="l" t="t" r="r" b="b"/>
              <a:pathLst>
                <a:path w="974962" h="712326">
                  <a:moveTo>
                    <a:pt x="58420" y="0"/>
                  </a:moveTo>
                  <a:lnTo>
                    <a:pt x="916541" y="0"/>
                  </a:lnTo>
                  <a:cubicBezTo>
                    <a:pt x="932035" y="0"/>
                    <a:pt x="946895" y="6155"/>
                    <a:pt x="957851" y="17111"/>
                  </a:cubicBezTo>
                  <a:cubicBezTo>
                    <a:pt x="968807" y="28067"/>
                    <a:pt x="974962" y="42926"/>
                    <a:pt x="974962" y="58420"/>
                  </a:cubicBezTo>
                  <a:lnTo>
                    <a:pt x="974962" y="653906"/>
                  </a:lnTo>
                  <a:cubicBezTo>
                    <a:pt x="974962" y="669400"/>
                    <a:pt x="968807" y="684259"/>
                    <a:pt x="957851" y="695215"/>
                  </a:cubicBezTo>
                  <a:cubicBezTo>
                    <a:pt x="946895" y="706171"/>
                    <a:pt x="932035" y="712326"/>
                    <a:pt x="916541" y="712326"/>
                  </a:cubicBezTo>
                  <a:lnTo>
                    <a:pt x="58420" y="712326"/>
                  </a:lnTo>
                  <a:cubicBezTo>
                    <a:pt x="42926" y="712326"/>
                    <a:pt x="28067" y="706171"/>
                    <a:pt x="17111" y="695215"/>
                  </a:cubicBezTo>
                  <a:cubicBezTo>
                    <a:pt x="6155" y="684259"/>
                    <a:pt x="0" y="669400"/>
                    <a:pt x="0" y="653906"/>
                  </a:cubicBezTo>
                  <a:lnTo>
                    <a:pt x="0" y="58420"/>
                  </a:lnTo>
                  <a:cubicBezTo>
                    <a:pt x="0" y="42926"/>
                    <a:pt x="6155" y="28067"/>
                    <a:pt x="17111" y="17111"/>
                  </a:cubicBezTo>
                  <a:cubicBezTo>
                    <a:pt x="28067" y="6155"/>
                    <a:pt x="42926" y="0"/>
                    <a:pt x="58420" y="0"/>
                  </a:cubicBezTo>
                  <a:close/>
                </a:path>
              </a:pathLst>
            </a:custGeom>
            <a:blipFill>
              <a:blip r:embed="rId13"/>
              <a:stretch>
                <a:fillRect t="-1140" b="-1140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7800975" y="2389225"/>
            <a:ext cx="2647950" cy="1936445"/>
            <a:chOff x="0" y="0"/>
            <a:chExt cx="974056" cy="71232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974056" cy="712326"/>
            </a:xfrm>
            <a:custGeom>
              <a:avLst/>
              <a:gdLst/>
              <a:ahLst/>
              <a:cxnLst/>
              <a:rect l="l" t="t" r="r" b="b"/>
              <a:pathLst>
                <a:path w="974056" h="712326">
                  <a:moveTo>
                    <a:pt x="58475" y="0"/>
                  </a:moveTo>
                  <a:lnTo>
                    <a:pt x="915581" y="0"/>
                  </a:lnTo>
                  <a:cubicBezTo>
                    <a:pt x="947876" y="0"/>
                    <a:pt x="974056" y="26180"/>
                    <a:pt x="974056" y="58475"/>
                  </a:cubicBezTo>
                  <a:lnTo>
                    <a:pt x="974056" y="653851"/>
                  </a:lnTo>
                  <a:cubicBezTo>
                    <a:pt x="974056" y="686146"/>
                    <a:pt x="947876" y="712326"/>
                    <a:pt x="915581" y="712326"/>
                  </a:cubicBezTo>
                  <a:lnTo>
                    <a:pt x="58475" y="712326"/>
                  </a:lnTo>
                  <a:cubicBezTo>
                    <a:pt x="26180" y="712326"/>
                    <a:pt x="0" y="686146"/>
                    <a:pt x="0" y="653851"/>
                  </a:cubicBezTo>
                  <a:lnTo>
                    <a:pt x="0" y="58475"/>
                  </a:lnTo>
                  <a:cubicBezTo>
                    <a:pt x="0" y="26180"/>
                    <a:pt x="26180" y="0"/>
                    <a:pt x="58475" y="0"/>
                  </a:cubicBezTo>
                  <a:close/>
                </a:path>
              </a:pathLst>
            </a:custGeom>
            <a:blipFill>
              <a:blip r:embed="rId14"/>
              <a:stretch>
                <a:fillRect t="-1093" b="-1093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087101" y="2389225"/>
            <a:ext cx="2655014" cy="1936445"/>
            <a:chOff x="0" y="0"/>
            <a:chExt cx="976654" cy="712326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976654" cy="712326"/>
            </a:xfrm>
            <a:custGeom>
              <a:avLst/>
              <a:gdLst/>
              <a:ahLst/>
              <a:cxnLst/>
              <a:rect l="l" t="t" r="r" b="b"/>
              <a:pathLst>
                <a:path w="976654" h="712326">
                  <a:moveTo>
                    <a:pt x="58319" y="0"/>
                  </a:moveTo>
                  <a:lnTo>
                    <a:pt x="918334" y="0"/>
                  </a:lnTo>
                  <a:cubicBezTo>
                    <a:pt x="950543" y="0"/>
                    <a:pt x="976654" y="26110"/>
                    <a:pt x="976654" y="58319"/>
                  </a:cubicBezTo>
                  <a:lnTo>
                    <a:pt x="976654" y="654007"/>
                  </a:lnTo>
                  <a:cubicBezTo>
                    <a:pt x="976654" y="686216"/>
                    <a:pt x="950543" y="712326"/>
                    <a:pt x="918334" y="712326"/>
                  </a:cubicBezTo>
                  <a:lnTo>
                    <a:pt x="58319" y="712326"/>
                  </a:lnTo>
                  <a:cubicBezTo>
                    <a:pt x="26110" y="712326"/>
                    <a:pt x="0" y="686216"/>
                    <a:pt x="0" y="654007"/>
                  </a:cubicBezTo>
                  <a:lnTo>
                    <a:pt x="0" y="58319"/>
                  </a:lnTo>
                  <a:cubicBezTo>
                    <a:pt x="0" y="26110"/>
                    <a:pt x="26110" y="0"/>
                    <a:pt x="58319" y="0"/>
                  </a:cubicBezTo>
                  <a:close/>
                </a:path>
              </a:pathLst>
            </a:custGeom>
            <a:blipFill>
              <a:blip r:embed="rId15"/>
              <a:stretch>
                <a:fillRect t="-1229" b="-1229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1119774" y="4597487"/>
            <a:ext cx="25872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081"/>
              </a:lnSpc>
              <a:buClrTx/>
            </a:pPr>
            <a:r>
              <a:rPr lang="en-US" sz="2000" b="1" kern="1200">
                <a:solidFill>
                  <a:srgbClr val="1C1F3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6" tooltip="https://www.aicerts.ai/certifications/security/"/>
              </a:rPr>
              <a:t>Security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14363701" y="2389603"/>
            <a:ext cx="2664539" cy="1936067"/>
            <a:chOff x="0" y="0"/>
            <a:chExt cx="980158" cy="712187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980158" cy="712187"/>
            </a:xfrm>
            <a:custGeom>
              <a:avLst/>
              <a:gdLst/>
              <a:ahLst/>
              <a:cxnLst/>
              <a:rect l="l" t="t" r="r" b="b"/>
              <a:pathLst>
                <a:path w="980158" h="712187">
                  <a:moveTo>
                    <a:pt x="58111" y="0"/>
                  </a:moveTo>
                  <a:lnTo>
                    <a:pt x="922047" y="0"/>
                  </a:lnTo>
                  <a:cubicBezTo>
                    <a:pt x="937459" y="0"/>
                    <a:pt x="952239" y="6122"/>
                    <a:pt x="963137" y="17020"/>
                  </a:cubicBezTo>
                  <a:cubicBezTo>
                    <a:pt x="974035" y="27918"/>
                    <a:pt x="980158" y="42699"/>
                    <a:pt x="980158" y="58111"/>
                  </a:cubicBezTo>
                  <a:lnTo>
                    <a:pt x="980158" y="654077"/>
                  </a:lnTo>
                  <a:cubicBezTo>
                    <a:pt x="980158" y="669489"/>
                    <a:pt x="974035" y="684269"/>
                    <a:pt x="963137" y="695167"/>
                  </a:cubicBezTo>
                  <a:cubicBezTo>
                    <a:pt x="952239" y="706065"/>
                    <a:pt x="937459" y="712187"/>
                    <a:pt x="922047" y="712187"/>
                  </a:cubicBezTo>
                  <a:lnTo>
                    <a:pt x="58111" y="712187"/>
                  </a:lnTo>
                  <a:cubicBezTo>
                    <a:pt x="42699" y="712187"/>
                    <a:pt x="27918" y="706065"/>
                    <a:pt x="17020" y="695167"/>
                  </a:cubicBezTo>
                  <a:cubicBezTo>
                    <a:pt x="6122" y="684269"/>
                    <a:pt x="0" y="669489"/>
                    <a:pt x="0" y="654077"/>
                  </a:cubicBezTo>
                  <a:lnTo>
                    <a:pt x="0" y="58111"/>
                  </a:lnTo>
                  <a:cubicBezTo>
                    <a:pt x="0" y="42699"/>
                    <a:pt x="6122" y="27918"/>
                    <a:pt x="17020" y="17020"/>
                  </a:cubicBezTo>
                  <a:cubicBezTo>
                    <a:pt x="27918" y="6122"/>
                    <a:pt x="42699" y="0"/>
                    <a:pt x="58111" y="0"/>
                  </a:cubicBezTo>
                  <a:close/>
                </a:path>
              </a:pathLst>
            </a:custGeom>
            <a:blipFill>
              <a:blip r:embed="rId17"/>
              <a:stretch>
                <a:fillRect t="-1423" b="-1423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1125201" y="5915015"/>
            <a:ext cx="2655014" cy="1936445"/>
            <a:chOff x="0" y="0"/>
            <a:chExt cx="976654" cy="712326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976654" cy="712326"/>
            </a:xfrm>
            <a:custGeom>
              <a:avLst/>
              <a:gdLst/>
              <a:ahLst/>
              <a:cxnLst/>
              <a:rect l="l" t="t" r="r" b="b"/>
              <a:pathLst>
                <a:path w="976654" h="712326">
                  <a:moveTo>
                    <a:pt x="58319" y="0"/>
                  </a:moveTo>
                  <a:lnTo>
                    <a:pt x="918334" y="0"/>
                  </a:lnTo>
                  <a:cubicBezTo>
                    <a:pt x="950543" y="0"/>
                    <a:pt x="976654" y="26110"/>
                    <a:pt x="976654" y="58319"/>
                  </a:cubicBezTo>
                  <a:lnTo>
                    <a:pt x="976654" y="654007"/>
                  </a:lnTo>
                  <a:cubicBezTo>
                    <a:pt x="976654" y="686216"/>
                    <a:pt x="950543" y="712326"/>
                    <a:pt x="918334" y="712326"/>
                  </a:cubicBezTo>
                  <a:lnTo>
                    <a:pt x="58319" y="712326"/>
                  </a:lnTo>
                  <a:cubicBezTo>
                    <a:pt x="26110" y="712326"/>
                    <a:pt x="0" y="686216"/>
                    <a:pt x="0" y="654007"/>
                  </a:cubicBezTo>
                  <a:lnTo>
                    <a:pt x="0" y="58319"/>
                  </a:lnTo>
                  <a:cubicBezTo>
                    <a:pt x="0" y="26110"/>
                    <a:pt x="26110" y="0"/>
                    <a:pt x="58319" y="0"/>
                  </a:cubicBezTo>
                  <a:close/>
                </a:path>
              </a:pathLst>
            </a:custGeom>
            <a:blipFill>
              <a:blip r:embed="rId18"/>
              <a:stretch>
                <a:fillRect t="-1229" b="-1229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4411326" y="5915015"/>
            <a:ext cx="2619878" cy="1936445"/>
            <a:chOff x="0" y="0"/>
            <a:chExt cx="963730" cy="712326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963730" cy="712326"/>
            </a:xfrm>
            <a:custGeom>
              <a:avLst/>
              <a:gdLst/>
              <a:ahLst/>
              <a:cxnLst/>
              <a:rect l="l" t="t" r="r" b="b"/>
              <a:pathLst>
                <a:path w="963730" h="712326">
                  <a:moveTo>
                    <a:pt x="59101" y="0"/>
                  </a:moveTo>
                  <a:lnTo>
                    <a:pt x="904628" y="0"/>
                  </a:lnTo>
                  <a:cubicBezTo>
                    <a:pt x="937269" y="0"/>
                    <a:pt x="963730" y="26461"/>
                    <a:pt x="963730" y="59101"/>
                  </a:cubicBezTo>
                  <a:lnTo>
                    <a:pt x="963730" y="653225"/>
                  </a:lnTo>
                  <a:cubicBezTo>
                    <a:pt x="963730" y="685866"/>
                    <a:pt x="937269" y="712326"/>
                    <a:pt x="904628" y="712326"/>
                  </a:cubicBezTo>
                  <a:lnTo>
                    <a:pt x="59101" y="712326"/>
                  </a:lnTo>
                  <a:cubicBezTo>
                    <a:pt x="26461" y="712326"/>
                    <a:pt x="0" y="685866"/>
                    <a:pt x="0" y="653225"/>
                  </a:cubicBezTo>
                  <a:lnTo>
                    <a:pt x="0" y="59101"/>
                  </a:lnTo>
                  <a:cubicBezTo>
                    <a:pt x="0" y="26461"/>
                    <a:pt x="26461" y="0"/>
                    <a:pt x="59101" y="0"/>
                  </a:cubicBezTo>
                  <a:close/>
                </a:path>
              </a:pathLst>
            </a:custGeom>
            <a:blipFill>
              <a:blip r:embed="rId19"/>
              <a:stretch>
                <a:fillRect t="-1292" b="-1292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839075" y="5915015"/>
            <a:ext cx="2647950" cy="1936445"/>
            <a:chOff x="0" y="0"/>
            <a:chExt cx="974056" cy="712326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974056" cy="712326"/>
            </a:xfrm>
            <a:custGeom>
              <a:avLst/>
              <a:gdLst/>
              <a:ahLst/>
              <a:cxnLst/>
              <a:rect l="l" t="t" r="r" b="b"/>
              <a:pathLst>
                <a:path w="974056" h="712326">
                  <a:moveTo>
                    <a:pt x="58475" y="0"/>
                  </a:moveTo>
                  <a:lnTo>
                    <a:pt x="915581" y="0"/>
                  </a:lnTo>
                  <a:cubicBezTo>
                    <a:pt x="947876" y="0"/>
                    <a:pt x="974056" y="26180"/>
                    <a:pt x="974056" y="58475"/>
                  </a:cubicBezTo>
                  <a:lnTo>
                    <a:pt x="974056" y="653851"/>
                  </a:lnTo>
                  <a:cubicBezTo>
                    <a:pt x="974056" y="686146"/>
                    <a:pt x="947876" y="712326"/>
                    <a:pt x="915581" y="712326"/>
                  </a:cubicBezTo>
                  <a:lnTo>
                    <a:pt x="58475" y="712326"/>
                  </a:lnTo>
                  <a:cubicBezTo>
                    <a:pt x="26180" y="712326"/>
                    <a:pt x="0" y="686146"/>
                    <a:pt x="0" y="653851"/>
                  </a:cubicBezTo>
                  <a:lnTo>
                    <a:pt x="0" y="58475"/>
                  </a:lnTo>
                  <a:cubicBezTo>
                    <a:pt x="0" y="26180"/>
                    <a:pt x="26180" y="0"/>
                    <a:pt x="58475" y="0"/>
                  </a:cubicBezTo>
                  <a:close/>
                </a:path>
              </a:pathLst>
            </a:custGeom>
            <a:blipFill>
              <a:blip r:embed="rId20"/>
              <a:stretch>
                <a:fillRect t="-1093" b="-1093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4550489" y="5915015"/>
            <a:ext cx="2650412" cy="1936445"/>
            <a:chOff x="0" y="0"/>
            <a:chExt cx="974962" cy="712326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974962" cy="712326"/>
            </a:xfrm>
            <a:custGeom>
              <a:avLst/>
              <a:gdLst/>
              <a:ahLst/>
              <a:cxnLst/>
              <a:rect l="l" t="t" r="r" b="b"/>
              <a:pathLst>
                <a:path w="974962" h="712326">
                  <a:moveTo>
                    <a:pt x="58420" y="0"/>
                  </a:moveTo>
                  <a:lnTo>
                    <a:pt x="916541" y="0"/>
                  </a:lnTo>
                  <a:cubicBezTo>
                    <a:pt x="932035" y="0"/>
                    <a:pt x="946895" y="6155"/>
                    <a:pt x="957851" y="17111"/>
                  </a:cubicBezTo>
                  <a:cubicBezTo>
                    <a:pt x="968807" y="28067"/>
                    <a:pt x="974962" y="42926"/>
                    <a:pt x="974962" y="58420"/>
                  </a:cubicBezTo>
                  <a:lnTo>
                    <a:pt x="974962" y="653906"/>
                  </a:lnTo>
                  <a:cubicBezTo>
                    <a:pt x="974962" y="669400"/>
                    <a:pt x="968807" y="684259"/>
                    <a:pt x="957851" y="695215"/>
                  </a:cubicBezTo>
                  <a:cubicBezTo>
                    <a:pt x="946895" y="706171"/>
                    <a:pt x="932035" y="712326"/>
                    <a:pt x="916541" y="712326"/>
                  </a:cubicBezTo>
                  <a:lnTo>
                    <a:pt x="58420" y="712326"/>
                  </a:lnTo>
                  <a:cubicBezTo>
                    <a:pt x="42926" y="712326"/>
                    <a:pt x="28067" y="706171"/>
                    <a:pt x="17111" y="695215"/>
                  </a:cubicBezTo>
                  <a:cubicBezTo>
                    <a:pt x="6155" y="684259"/>
                    <a:pt x="0" y="669400"/>
                    <a:pt x="0" y="653906"/>
                  </a:cubicBezTo>
                  <a:lnTo>
                    <a:pt x="0" y="58420"/>
                  </a:lnTo>
                  <a:cubicBezTo>
                    <a:pt x="0" y="42926"/>
                    <a:pt x="6155" y="28067"/>
                    <a:pt x="17111" y="17111"/>
                  </a:cubicBezTo>
                  <a:cubicBezTo>
                    <a:pt x="28067" y="6155"/>
                    <a:pt x="42926" y="0"/>
                    <a:pt x="58420" y="0"/>
                  </a:cubicBezTo>
                  <a:close/>
                </a:path>
              </a:pathLst>
            </a:custGeom>
            <a:blipFill>
              <a:blip r:embed="rId21"/>
              <a:stretch>
                <a:fillRect t="-1140" b="-1140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226264" y="5915015"/>
            <a:ext cx="2698037" cy="1936445"/>
            <a:chOff x="0" y="0"/>
            <a:chExt cx="992481" cy="712326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992481" cy="712326"/>
            </a:xfrm>
            <a:custGeom>
              <a:avLst/>
              <a:gdLst/>
              <a:ahLst/>
              <a:cxnLst/>
              <a:rect l="l" t="t" r="r" b="b"/>
              <a:pathLst>
                <a:path w="992481" h="712326">
                  <a:moveTo>
                    <a:pt x="57389" y="0"/>
                  </a:moveTo>
                  <a:lnTo>
                    <a:pt x="935091" y="0"/>
                  </a:lnTo>
                  <a:cubicBezTo>
                    <a:pt x="950312" y="0"/>
                    <a:pt x="964909" y="6046"/>
                    <a:pt x="975672" y="16809"/>
                  </a:cubicBezTo>
                  <a:cubicBezTo>
                    <a:pt x="986434" y="27572"/>
                    <a:pt x="992481" y="42169"/>
                    <a:pt x="992481" y="57389"/>
                  </a:cubicBezTo>
                  <a:lnTo>
                    <a:pt x="992481" y="654937"/>
                  </a:lnTo>
                  <a:cubicBezTo>
                    <a:pt x="992481" y="686632"/>
                    <a:pt x="966787" y="712326"/>
                    <a:pt x="935091" y="712326"/>
                  </a:cubicBezTo>
                  <a:lnTo>
                    <a:pt x="57389" y="712326"/>
                  </a:lnTo>
                  <a:cubicBezTo>
                    <a:pt x="42169" y="712326"/>
                    <a:pt x="27572" y="706280"/>
                    <a:pt x="16809" y="695517"/>
                  </a:cubicBezTo>
                  <a:cubicBezTo>
                    <a:pt x="6046" y="684755"/>
                    <a:pt x="0" y="670158"/>
                    <a:pt x="0" y="654937"/>
                  </a:cubicBezTo>
                  <a:lnTo>
                    <a:pt x="0" y="57389"/>
                  </a:lnTo>
                  <a:cubicBezTo>
                    <a:pt x="0" y="42169"/>
                    <a:pt x="6046" y="27572"/>
                    <a:pt x="16809" y="16809"/>
                  </a:cubicBezTo>
                  <a:cubicBezTo>
                    <a:pt x="27572" y="6046"/>
                    <a:pt x="42169" y="0"/>
                    <a:pt x="57389" y="0"/>
                  </a:cubicBezTo>
                  <a:close/>
                </a:path>
              </a:pathLst>
            </a:custGeom>
            <a:blipFill>
              <a:blip r:embed="rId22"/>
              <a:stretch>
                <a:fillRect t="-2059" b="-2059"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28701" y="9693615"/>
            <a:ext cx="16230602" cy="307635"/>
            <a:chOff x="0" y="-24163"/>
            <a:chExt cx="21640802" cy="41018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2735071" cy="386017"/>
            </a:xfrm>
            <a:custGeom>
              <a:avLst/>
              <a:gdLst/>
              <a:ahLst/>
              <a:cxnLst/>
              <a:rect l="l" t="t" r="r" b="b"/>
              <a:pathLst>
                <a:path w="2735071" h="386017">
                  <a:moveTo>
                    <a:pt x="0" y="0"/>
                  </a:moveTo>
                  <a:lnTo>
                    <a:pt x="2735071" y="0"/>
                  </a:lnTo>
                  <a:lnTo>
                    <a:pt x="2735071" y="386017"/>
                  </a:lnTo>
                  <a:lnTo>
                    <a:pt x="0" y="386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19303507" y="-24163"/>
              <a:ext cx="2337295" cy="396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914445">
                <a:lnSpc>
                  <a:spcPts val="2520"/>
                </a:lnSpc>
                <a:spcBef>
                  <a:spcPct val="0"/>
                </a:spcBef>
                <a:buClrTx/>
              </a:pPr>
              <a:r>
                <a:rPr lang="en-US" sz="1800" b="1" kern="1200">
                  <a:solidFill>
                    <a:srgbClr val="4D5060"/>
                  </a:solidFill>
                  <a:latin typeface="Montserrat Medium"/>
                  <a:ea typeface="Montserrat Medium"/>
                  <a:cs typeface="Montserrat Medium"/>
                  <a:sym typeface="Montserrat Medium"/>
                  <a:hlinkClick r:id="rId25" tooltip="https://www.aicerts.ai"/>
                </a:rPr>
                <a:t>www.aicerts.ai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DB16-C6C6-4B55-1789-4CBFDD506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FC3D3A-A070-9B9C-075F-527C549C1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555312"/>
              </p:ext>
            </p:extLst>
          </p:nvPr>
        </p:nvGraphicFramePr>
        <p:xfrm>
          <a:off x="10000896" y="-16930"/>
          <a:ext cx="8298658" cy="884810"/>
        </p:xfrm>
        <a:graphic>
          <a:graphicData uri="http://schemas.openxmlformats.org/drawingml/2006/table">
            <a:tbl>
              <a:tblPr/>
              <a:tblGrid>
                <a:gridCol w="82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8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8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10">
                <a:tc gridSpan="5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3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26DF167-6729-83BA-52C5-E27B7E61E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51172"/>
              </p:ext>
            </p:extLst>
          </p:nvPr>
        </p:nvGraphicFramePr>
        <p:xfrm>
          <a:off x="10000896" y="867880"/>
          <a:ext cx="8298656" cy="768764"/>
        </p:xfrm>
        <a:graphic>
          <a:graphicData uri="http://schemas.openxmlformats.org/drawingml/2006/table">
            <a:tbl>
              <a:tblPr/>
              <a:tblGrid>
                <a:gridCol w="1659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9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8764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Data &amp; Robotics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Development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Security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Cloud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Blockchain &amp; Bitcoin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AutoShape 6">
            <a:extLst>
              <a:ext uri="{FF2B5EF4-FFF2-40B4-BE49-F238E27FC236}">
                <a16:creationId xmlns:a16="http://schemas.microsoft.com/office/drawing/2014/main" id="{E6F87B39-8D3A-46FB-4AA8-F1F87BCF85E1}"/>
              </a:ext>
            </a:extLst>
          </p:cNvPr>
          <p:cNvSpPr/>
          <p:nvPr/>
        </p:nvSpPr>
        <p:spPr>
          <a:xfrm>
            <a:off x="9987831" y="71827"/>
            <a:ext cx="342" cy="9856472"/>
          </a:xfrm>
          <a:prstGeom prst="line">
            <a:avLst/>
          </a:prstGeom>
          <a:ln w="38100" cap="flat">
            <a:solidFill>
              <a:srgbClr val="CFA9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26DDCF2E-D76C-EE96-D5F6-237BB92F44D1}"/>
              </a:ext>
            </a:extLst>
          </p:cNvPr>
          <p:cNvGrpSpPr/>
          <p:nvPr/>
        </p:nvGrpSpPr>
        <p:grpSpPr>
          <a:xfrm>
            <a:off x="10117577" y="1715605"/>
            <a:ext cx="1428750" cy="517970"/>
            <a:chOff x="0" y="0"/>
            <a:chExt cx="376296" cy="13642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C8223D7-7FF5-2D45-27E9-7E8425BFE993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2F0F5809-5B02-9718-AC86-D90D2E7C1587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Data</a:t>
              </a:r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C41A95B-CA2B-723E-8191-A885D8430CBB}"/>
              </a:ext>
            </a:extLst>
          </p:cNvPr>
          <p:cNvGrpSpPr/>
          <p:nvPr/>
        </p:nvGrpSpPr>
        <p:grpSpPr>
          <a:xfrm>
            <a:off x="10117577" y="2376449"/>
            <a:ext cx="1428750" cy="517970"/>
            <a:chOff x="0" y="0"/>
            <a:chExt cx="376296" cy="13642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277A044-FA31-0684-8CA9-65242A39C938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F6680654-59F0-2A9D-6F7B-60C35EB941C9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Robotics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EA96641-7596-3A90-8B46-70BE179071D0}"/>
              </a:ext>
            </a:extLst>
          </p:cNvPr>
          <p:cNvGrpSpPr/>
          <p:nvPr/>
        </p:nvGrpSpPr>
        <p:grpSpPr>
          <a:xfrm>
            <a:off x="10117577" y="3039530"/>
            <a:ext cx="1428750" cy="517970"/>
            <a:chOff x="0" y="0"/>
            <a:chExt cx="376296" cy="13642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898C083-591D-FFDB-D49A-7979D9FAD959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31F10AEF-BFC8-774C-5D05-38B4445E26B0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Quantum</a:t>
              </a:r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001A30EE-6B5E-38C9-012C-6734DBBD6F38}"/>
              </a:ext>
            </a:extLst>
          </p:cNvPr>
          <p:cNvGrpSpPr/>
          <p:nvPr/>
        </p:nvGrpSpPr>
        <p:grpSpPr>
          <a:xfrm>
            <a:off x="15101534" y="1715605"/>
            <a:ext cx="1428750" cy="517970"/>
            <a:chOff x="0" y="0"/>
            <a:chExt cx="376296" cy="136420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3D69C03-35EC-821E-F1B1-36410E331ED0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EA86AD9D-855C-8E07-B472-137C4550B103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Architect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B3565AF4-16D5-6995-6D56-29358D6CACC9}"/>
              </a:ext>
            </a:extLst>
          </p:cNvPr>
          <p:cNvGrpSpPr/>
          <p:nvPr/>
        </p:nvGrpSpPr>
        <p:grpSpPr>
          <a:xfrm>
            <a:off x="15101534" y="2385652"/>
            <a:ext cx="1428750" cy="517970"/>
            <a:chOff x="0" y="0"/>
            <a:chExt cx="376296" cy="13642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FCD825E9-DCF6-22B0-30DD-517036B7AB16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55F7845D-9BDD-C71B-DAC9-849DA19627F1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Cloud</a:t>
              </a:r>
            </a:p>
          </p:txBody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C6504D5-8A38-5CF5-F3E3-58341A0A500F}"/>
              </a:ext>
            </a:extLst>
          </p:cNvPr>
          <p:cNvGrpSpPr/>
          <p:nvPr/>
        </p:nvGrpSpPr>
        <p:grpSpPr>
          <a:xfrm>
            <a:off x="11779691" y="1715605"/>
            <a:ext cx="1428750" cy="517970"/>
            <a:chOff x="0" y="0"/>
            <a:chExt cx="376296" cy="136420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91029FB2-9FAA-E53D-C682-A88C491699AD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05D212D0-0A2B-5EBE-4D5A-40489A15597E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Developer</a:t>
              </a:r>
            </a:p>
          </p:txBody>
        </p:sp>
      </p:grpSp>
      <p:grpSp>
        <p:nvGrpSpPr>
          <p:cNvPr id="44" name="Group 44">
            <a:extLst>
              <a:ext uri="{FF2B5EF4-FFF2-40B4-BE49-F238E27FC236}">
                <a16:creationId xmlns:a16="http://schemas.microsoft.com/office/drawing/2014/main" id="{D8B1AE20-682D-668B-7C41-9B09D4250EA1}"/>
              </a:ext>
            </a:extLst>
          </p:cNvPr>
          <p:cNvGrpSpPr/>
          <p:nvPr/>
        </p:nvGrpSpPr>
        <p:grpSpPr>
          <a:xfrm>
            <a:off x="11779691" y="2376449"/>
            <a:ext cx="1428750" cy="517970"/>
            <a:chOff x="0" y="0"/>
            <a:chExt cx="376296" cy="136420"/>
          </a:xfrm>
        </p:grpSpPr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1CF7F63D-35E2-6C6B-1126-1D2C68FCF4B2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76DF029C-3D37-D760-5F2F-DC15B3313E73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Engineer</a:t>
              </a:r>
            </a:p>
          </p:txBody>
        </p:sp>
      </p:grpSp>
      <p:grpSp>
        <p:nvGrpSpPr>
          <p:cNvPr id="47" name="Group 47">
            <a:extLst>
              <a:ext uri="{FF2B5EF4-FFF2-40B4-BE49-F238E27FC236}">
                <a16:creationId xmlns:a16="http://schemas.microsoft.com/office/drawing/2014/main" id="{1B3342AA-42A5-4E63-6712-7DF5DB822EF7}"/>
              </a:ext>
            </a:extLst>
          </p:cNvPr>
          <p:cNvGrpSpPr/>
          <p:nvPr/>
        </p:nvGrpSpPr>
        <p:grpSpPr>
          <a:xfrm>
            <a:off x="11779691" y="3037295"/>
            <a:ext cx="1428750" cy="956120"/>
            <a:chOff x="0" y="0"/>
            <a:chExt cx="376296" cy="251818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F8F9CAEF-46F5-2098-2C20-16780CF858A0}"/>
                </a:ext>
              </a:extLst>
            </p:cNvPr>
            <p:cNvSpPr/>
            <p:nvPr/>
          </p:nvSpPr>
          <p:spPr>
            <a:xfrm>
              <a:off x="0" y="0"/>
              <a:ext cx="376296" cy="251818"/>
            </a:xfrm>
            <a:custGeom>
              <a:avLst/>
              <a:gdLst/>
              <a:ahLst/>
              <a:cxnLst/>
              <a:rect l="l" t="t" r="r" b="b"/>
              <a:pathLst>
                <a:path w="376296" h="251818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224724"/>
                  </a:lnTo>
                  <a:cubicBezTo>
                    <a:pt x="376296" y="231910"/>
                    <a:pt x="373442" y="238801"/>
                    <a:pt x="368361" y="243882"/>
                  </a:cubicBezTo>
                  <a:cubicBezTo>
                    <a:pt x="363280" y="248963"/>
                    <a:pt x="356389" y="251818"/>
                    <a:pt x="349203" y="251818"/>
                  </a:cubicBezTo>
                  <a:lnTo>
                    <a:pt x="27093" y="251818"/>
                  </a:lnTo>
                  <a:cubicBezTo>
                    <a:pt x="19908" y="251818"/>
                    <a:pt x="13016" y="248963"/>
                    <a:pt x="7935" y="243882"/>
                  </a:cubicBezTo>
                  <a:cubicBezTo>
                    <a:pt x="2854" y="238801"/>
                    <a:pt x="0" y="231910"/>
                    <a:pt x="0" y="22472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A3718E44-4D61-702E-6CD3-FF9178A73DEE}"/>
                </a:ext>
              </a:extLst>
            </p:cNvPr>
            <p:cNvSpPr txBox="1"/>
            <p:nvPr/>
          </p:nvSpPr>
          <p:spPr>
            <a:xfrm>
              <a:off x="0" y="0"/>
              <a:ext cx="376296" cy="2518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Prompt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Engineer Level 2</a:t>
              </a:r>
            </a:p>
          </p:txBody>
        </p:sp>
      </p:grpSp>
      <p:grpSp>
        <p:nvGrpSpPr>
          <p:cNvPr id="50" name="Group 50">
            <a:extLst>
              <a:ext uri="{FF2B5EF4-FFF2-40B4-BE49-F238E27FC236}">
                <a16:creationId xmlns:a16="http://schemas.microsoft.com/office/drawing/2014/main" id="{68DE5414-CCBE-0FA5-CA87-2BF50F45A946}"/>
              </a:ext>
            </a:extLst>
          </p:cNvPr>
          <p:cNvGrpSpPr/>
          <p:nvPr/>
        </p:nvGrpSpPr>
        <p:grpSpPr>
          <a:xfrm>
            <a:off x="13439421" y="1715605"/>
            <a:ext cx="1428750" cy="737045"/>
            <a:chOff x="0" y="0"/>
            <a:chExt cx="376296" cy="194119"/>
          </a:xfrm>
        </p:grpSpPr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1B45C1F-0792-7BE5-AC19-CBDC0D31089F}"/>
                </a:ext>
              </a:extLst>
            </p:cNvPr>
            <p:cNvSpPr/>
            <p:nvPr/>
          </p:nvSpPr>
          <p:spPr>
            <a:xfrm>
              <a:off x="0" y="0"/>
              <a:ext cx="376296" cy="194119"/>
            </a:xfrm>
            <a:custGeom>
              <a:avLst/>
              <a:gdLst/>
              <a:ahLst/>
              <a:cxnLst/>
              <a:rect l="l" t="t" r="r" b="b"/>
              <a:pathLst>
                <a:path w="376296" h="194119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26"/>
                  </a:lnTo>
                  <a:cubicBezTo>
                    <a:pt x="376296" y="174211"/>
                    <a:pt x="373442" y="181102"/>
                    <a:pt x="368361" y="186183"/>
                  </a:cubicBezTo>
                  <a:cubicBezTo>
                    <a:pt x="363280" y="191264"/>
                    <a:pt x="356389" y="194119"/>
                    <a:pt x="349203" y="194119"/>
                  </a:cubicBezTo>
                  <a:lnTo>
                    <a:pt x="27093" y="194119"/>
                  </a:lnTo>
                  <a:cubicBezTo>
                    <a:pt x="19908" y="194119"/>
                    <a:pt x="13016" y="191264"/>
                    <a:pt x="7935" y="186183"/>
                  </a:cubicBezTo>
                  <a:cubicBezTo>
                    <a:pt x="2854" y="181102"/>
                    <a:pt x="0" y="174211"/>
                    <a:pt x="0" y="167026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55448931-4D3C-1EFC-0461-31997BFCBE8C}"/>
                </a:ext>
              </a:extLst>
            </p:cNvPr>
            <p:cNvSpPr txBox="1"/>
            <p:nvPr/>
          </p:nvSpPr>
          <p:spPr>
            <a:xfrm>
              <a:off x="0" y="0"/>
              <a:ext cx="3762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Ethical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Hacker</a:t>
              </a: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6919675B-6464-8852-DE97-CDFE52AD3E35}"/>
              </a:ext>
            </a:extLst>
          </p:cNvPr>
          <p:cNvGrpSpPr/>
          <p:nvPr/>
        </p:nvGrpSpPr>
        <p:grpSpPr>
          <a:xfrm>
            <a:off x="13439421" y="2595524"/>
            <a:ext cx="1428750" cy="517970"/>
            <a:chOff x="0" y="0"/>
            <a:chExt cx="376296" cy="136420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23E2E25A-3B61-8B32-ECC4-0C63ECFE7076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ECEC6080-D93C-04F9-FC43-ECC6144BA598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Network</a:t>
              </a:r>
            </a:p>
          </p:txBody>
        </p:sp>
      </p:grpSp>
      <p:grpSp>
        <p:nvGrpSpPr>
          <p:cNvPr id="56" name="Group 56">
            <a:extLst>
              <a:ext uri="{FF2B5EF4-FFF2-40B4-BE49-F238E27FC236}">
                <a16:creationId xmlns:a16="http://schemas.microsoft.com/office/drawing/2014/main" id="{835E4C6B-78B7-4E7E-F2C2-7929BBDD9C8D}"/>
              </a:ext>
            </a:extLst>
          </p:cNvPr>
          <p:cNvGrpSpPr/>
          <p:nvPr/>
        </p:nvGrpSpPr>
        <p:grpSpPr>
          <a:xfrm>
            <a:off x="13439421" y="3256370"/>
            <a:ext cx="1428750" cy="737045"/>
            <a:chOff x="0" y="0"/>
            <a:chExt cx="376296" cy="194119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C5E53300-54F1-DB25-6FD5-B277AAC810DC}"/>
                </a:ext>
              </a:extLst>
            </p:cNvPr>
            <p:cNvSpPr/>
            <p:nvPr/>
          </p:nvSpPr>
          <p:spPr>
            <a:xfrm>
              <a:off x="0" y="0"/>
              <a:ext cx="376296" cy="194119"/>
            </a:xfrm>
            <a:custGeom>
              <a:avLst/>
              <a:gdLst/>
              <a:ahLst/>
              <a:cxnLst/>
              <a:rect l="l" t="t" r="r" b="b"/>
              <a:pathLst>
                <a:path w="376296" h="194119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26"/>
                  </a:lnTo>
                  <a:cubicBezTo>
                    <a:pt x="376296" y="174211"/>
                    <a:pt x="373442" y="181102"/>
                    <a:pt x="368361" y="186183"/>
                  </a:cubicBezTo>
                  <a:cubicBezTo>
                    <a:pt x="363280" y="191264"/>
                    <a:pt x="356389" y="194119"/>
                    <a:pt x="349203" y="194119"/>
                  </a:cubicBezTo>
                  <a:lnTo>
                    <a:pt x="27093" y="194119"/>
                  </a:lnTo>
                  <a:cubicBezTo>
                    <a:pt x="19908" y="194119"/>
                    <a:pt x="13016" y="191264"/>
                    <a:pt x="7935" y="186183"/>
                  </a:cubicBezTo>
                  <a:cubicBezTo>
                    <a:pt x="2854" y="181102"/>
                    <a:pt x="0" y="174211"/>
                    <a:pt x="0" y="167026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12FAAD29-2387-AEB2-DA95-17F63B68F257}"/>
                </a:ext>
              </a:extLst>
            </p:cNvPr>
            <p:cNvSpPr txBox="1"/>
            <p:nvPr/>
          </p:nvSpPr>
          <p:spPr>
            <a:xfrm>
              <a:off x="0" y="0"/>
              <a:ext cx="3762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Compliance</a:t>
              </a:r>
            </a:p>
          </p:txBody>
        </p:sp>
      </p:grpSp>
      <p:grpSp>
        <p:nvGrpSpPr>
          <p:cNvPr id="59" name="Group 59">
            <a:extLst>
              <a:ext uri="{FF2B5EF4-FFF2-40B4-BE49-F238E27FC236}">
                <a16:creationId xmlns:a16="http://schemas.microsoft.com/office/drawing/2014/main" id="{0EC2EE53-4800-45B9-3C7C-687F537AC43F}"/>
              </a:ext>
            </a:extLst>
          </p:cNvPr>
          <p:cNvGrpSpPr/>
          <p:nvPr/>
        </p:nvGrpSpPr>
        <p:grpSpPr>
          <a:xfrm>
            <a:off x="13439421" y="4136289"/>
            <a:ext cx="1428750" cy="737145"/>
            <a:chOff x="0" y="0"/>
            <a:chExt cx="376296" cy="194145"/>
          </a:xfrm>
        </p:grpSpPr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FDC63B1A-14CA-B8D5-8C28-8D1F3C927936}"/>
                </a:ext>
              </a:extLst>
            </p:cNvPr>
            <p:cNvSpPr/>
            <p:nvPr/>
          </p:nvSpPr>
          <p:spPr>
            <a:xfrm>
              <a:off x="0" y="0"/>
              <a:ext cx="376296" cy="194145"/>
            </a:xfrm>
            <a:custGeom>
              <a:avLst/>
              <a:gdLst/>
              <a:ahLst/>
              <a:cxnLst/>
              <a:rect l="l" t="t" r="r" b="b"/>
              <a:pathLst>
                <a:path w="376296" h="194145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52"/>
                  </a:lnTo>
                  <a:cubicBezTo>
                    <a:pt x="376296" y="174237"/>
                    <a:pt x="373442" y="181129"/>
                    <a:pt x="368361" y="186210"/>
                  </a:cubicBezTo>
                  <a:cubicBezTo>
                    <a:pt x="363280" y="191291"/>
                    <a:pt x="356389" y="194145"/>
                    <a:pt x="349203" y="194145"/>
                  </a:cubicBezTo>
                  <a:lnTo>
                    <a:pt x="27093" y="194145"/>
                  </a:lnTo>
                  <a:cubicBezTo>
                    <a:pt x="19908" y="194145"/>
                    <a:pt x="13016" y="191291"/>
                    <a:pt x="7935" y="186210"/>
                  </a:cubicBezTo>
                  <a:cubicBezTo>
                    <a:pt x="2854" y="181129"/>
                    <a:pt x="0" y="174237"/>
                    <a:pt x="0" y="167052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6225ACC6-E7ED-A556-4117-130B642DCBE5}"/>
                </a:ext>
              </a:extLst>
            </p:cNvPr>
            <p:cNvSpPr txBox="1"/>
            <p:nvPr/>
          </p:nvSpPr>
          <p:spPr>
            <a:xfrm>
              <a:off x="0" y="0"/>
              <a:ext cx="376296" cy="194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Level 1</a:t>
              </a:r>
            </a:p>
          </p:txBody>
        </p:sp>
      </p:grpSp>
      <p:grpSp>
        <p:nvGrpSpPr>
          <p:cNvPr id="62" name="Group 62">
            <a:extLst>
              <a:ext uri="{FF2B5EF4-FFF2-40B4-BE49-F238E27FC236}">
                <a16:creationId xmlns:a16="http://schemas.microsoft.com/office/drawing/2014/main" id="{E87E656E-0A47-1DAD-E493-B45565A71805}"/>
              </a:ext>
            </a:extLst>
          </p:cNvPr>
          <p:cNvGrpSpPr/>
          <p:nvPr/>
        </p:nvGrpSpPr>
        <p:grpSpPr>
          <a:xfrm>
            <a:off x="13439421" y="5016210"/>
            <a:ext cx="1428750" cy="737145"/>
            <a:chOff x="0" y="0"/>
            <a:chExt cx="376296" cy="194145"/>
          </a:xfrm>
        </p:grpSpPr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B0A35757-72D5-E5D4-119D-0C654D7CEBE8}"/>
                </a:ext>
              </a:extLst>
            </p:cNvPr>
            <p:cNvSpPr/>
            <p:nvPr/>
          </p:nvSpPr>
          <p:spPr>
            <a:xfrm>
              <a:off x="0" y="0"/>
              <a:ext cx="376296" cy="194145"/>
            </a:xfrm>
            <a:custGeom>
              <a:avLst/>
              <a:gdLst/>
              <a:ahLst/>
              <a:cxnLst/>
              <a:rect l="l" t="t" r="r" b="b"/>
              <a:pathLst>
                <a:path w="376296" h="194145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52"/>
                  </a:lnTo>
                  <a:cubicBezTo>
                    <a:pt x="376296" y="174237"/>
                    <a:pt x="373442" y="181129"/>
                    <a:pt x="368361" y="186210"/>
                  </a:cubicBezTo>
                  <a:cubicBezTo>
                    <a:pt x="363280" y="191291"/>
                    <a:pt x="356389" y="194145"/>
                    <a:pt x="349203" y="194145"/>
                  </a:cubicBezTo>
                  <a:lnTo>
                    <a:pt x="27093" y="194145"/>
                  </a:lnTo>
                  <a:cubicBezTo>
                    <a:pt x="19908" y="194145"/>
                    <a:pt x="13016" y="191291"/>
                    <a:pt x="7935" y="186210"/>
                  </a:cubicBezTo>
                  <a:cubicBezTo>
                    <a:pt x="2854" y="181129"/>
                    <a:pt x="0" y="174237"/>
                    <a:pt x="0" y="167052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90697DD8-7632-3DB1-80AC-7F918BC9B4DF}"/>
                </a:ext>
              </a:extLst>
            </p:cNvPr>
            <p:cNvSpPr txBox="1"/>
            <p:nvPr/>
          </p:nvSpPr>
          <p:spPr>
            <a:xfrm>
              <a:off x="0" y="0"/>
              <a:ext cx="376296" cy="194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Level 2</a:t>
              </a:r>
            </a:p>
          </p:txBody>
        </p:sp>
      </p:grpSp>
      <p:sp>
        <p:nvSpPr>
          <p:cNvPr id="98" name="AutoShape 98">
            <a:extLst>
              <a:ext uri="{FF2B5EF4-FFF2-40B4-BE49-F238E27FC236}">
                <a16:creationId xmlns:a16="http://schemas.microsoft.com/office/drawing/2014/main" id="{8F1B172C-11ED-6355-A03D-EE2AA8C3EA52}"/>
              </a:ext>
            </a:extLst>
          </p:cNvPr>
          <p:cNvSpPr/>
          <p:nvPr/>
        </p:nvSpPr>
        <p:spPr>
          <a:xfrm flipV="1">
            <a:off x="11663009" y="1473737"/>
            <a:ext cx="0" cy="7979117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9" name="AutoShape 99">
            <a:extLst>
              <a:ext uri="{FF2B5EF4-FFF2-40B4-BE49-F238E27FC236}">
                <a16:creationId xmlns:a16="http://schemas.microsoft.com/office/drawing/2014/main" id="{85DD24D4-854C-A017-6F20-DD77D75400A4}"/>
              </a:ext>
            </a:extLst>
          </p:cNvPr>
          <p:cNvSpPr/>
          <p:nvPr/>
        </p:nvSpPr>
        <p:spPr>
          <a:xfrm flipV="1">
            <a:off x="13322741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0" name="AutoShape 100">
            <a:extLst>
              <a:ext uri="{FF2B5EF4-FFF2-40B4-BE49-F238E27FC236}">
                <a16:creationId xmlns:a16="http://schemas.microsoft.com/office/drawing/2014/main" id="{1D580ED3-0338-36F3-D23B-8BF982F108F4}"/>
              </a:ext>
            </a:extLst>
          </p:cNvPr>
          <p:cNvSpPr/>
          <p:nvPr/>
        </p:nvSpPr>
        <p:spPr>
          <a:xfrm flipV="1">
            <a:off x="14984852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7" name="AutoShape 127">
            <a:extLst>
              <a:ext uri="{FF2B5EF4-FFF2-40B4-BE49-F238E27FC236}">
                <a16:creationId xmlns:a16="http://schemas.microsoft.com/office/drawing/2014/main" id="{B68C113A-5210-D143-E115-C0B1AE750068}"/>
              </a:ext>
            </a:extLst>
          </p:cNvPr>
          <p:cNvSpPr/>
          <p:nvPr/>
        </p:nvSpPr>
        <p:spPr>
          <a:xfrm flipV="1">
            <a:off x="16637441" y="1473453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28" name="Group 128">
            <a:extLst>
              <a:ext uri="{FF2B5EF4-FFF2-40B4-BE49-F238E27FC236}">
                <a16:creationId xmlns:a16="http://schemas.microsoft.com/office/drawing/2014/main" id="{8051956B-8736-5550-3621-DCB34F43823E}"/>
              </a:ext>
            </a:extLst>
          </p:cNvPr>
          <p:cNvGrpSpPr/>
          <p:nvPr/>
        </p:nvGrpSpPr>
        <p:grpSpPr>
          <a:xfrm>
            <a:off x="16756331" y="1715605"/>
            <a:ext cx="1428750" cy="517970"/>
            <a:chOff x="0" y="0"/>
            <a:chExt cx="376296" cy="136420"/>
          </a:xfrm>
        </p:grpSpPr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690C0978-8686-56FF-9157-17EF89B10376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TextBox 130">
              <a:extLst>
                <a:ext uri="{FF2B5EF4-FFF2-40B4-BE49-F238E27FC236}">
                  <a16:creationId xmlns:a16="http://schemas.microsoft.com/office/drawing/2014/main" id="{B95878F8-2811-79F6-6054-EA16316E062F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Developer</a:t>
              </a:r>
            </a:p>
          </p:txBody>
        </p:sp>
      </p:grpSp>
      <p:grpSp>
        <p:nvGrpSpPr>
          <p:cNvPr id="131" name="Group 131">
            <a:extLst>
              <a:ext uri="{FF2B5EF4-FFF2-40B4-BE49-F238E27FC236}">
                <a16:creationId xmlns:a16="http://schemas.microsoft.com/office/drawing/2014/main" id="{99C0DA0C-2A40-F1A3-505A-7F2C320D048A}"/>
              </a:ext>
            </a:extLst>
          </p:cNvPr>
          <p:cNvGrpSpPr/>
          <p:nvPr/>
        </p:nvGrpSpPr>
        <p:grpSpPr>
          <a:xfrm>
            <a:off x="16756331" y="2385652"/>
            <a:ext cx="1428750" cy="517970"/>
            <a:chOff x="0" y="0"/>
            <a:chExt cx="376296" cy="136420"/>
          </a:xfrm>
        </p:grpSpPr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27D4AFB0-EA12-EDB5-5322-036A0A4AD285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TextBox 133">
              <a:extLst>
                <a:ext uri="{FF2B5EF4-FFF2-40B4-BE49-F238E27FC236}">
                  <a16:creationId xmlns:a16="http://schemas.microsoft.com/office/drawing/2014/main" id="{F0D745ED-1511-DF79-5D5E-DE4496A4E0CA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Blockchain+ Developer</a:t>
              </a:r>
            </a:p>
          </p:txBody>
        </p:sp>
      </p:grpSp>
      <p:grpSp>
        <p:nvGrpSpPr>
          <p:cNvPr id="134" name="Group 134">
            <a:extLst>
              <a:ext uri="{FF2B5EF4-FFF2-40B4-BE49-F238E27FC236}">
                <a16:creationId xmlns:a16="http://schemas.microsoft.com/office/drawing/2014/main" id="{7C0431B0-F9D5-23DE-94E1-C1FDD0E03017}"/>
              </a:ext>
            </a:extLst>
          </p:cNvPr>
          <p:cNvGrpSpPr/>
          <p:nvPr/>
        </p:nvGrpSpPr>
        <p:grpSpPr>
          <a:xfrm>
            <a:off x="16756331" y="3037295"/>
            <a:ext cx="1428750" cy="517970"/>
            <a:chOff x="0" y="0"/>
            <a:chExt cx="376296" cy="136420"/>
          </a:xfrm>
        </p:grpSpPr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E22ECE16-9562-6DD5-6CB8-AFC7A7B5DBBA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TextBox 136">
              <a:extLst>
                <a:ext uri="{FF2B5EF4-FFF2-40B4-BE49-F238E27FC236}">
                  <a16:creationId xmlns:a16="http://schemas.microsoft.com/office/drawing/2014/main" id="{3A441F61-20AB-C724-CE5F-30A9A3396112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</a:t>
              </a:r>
            </a:p>
          </p:txBody>
        </p:sp>
      </p:grpSp>
      <p:grpSp>
        <p:nvGrpSpPr>
          <p:cNvPr id="140" name="Group 62">
            <a:extLst>
              <a:ext uri="{FF2B5EF4-FFF2-40B4-BE49-F238E27FC236}">
                <a16:creationId xmlns:a16="http://schemas.microsoft.com/office/drawing/2014/main" id="{125F1013-DC42-43C3-E85A-4DB7135B1804}"/>
              </a:ext>
            </a:extLst>
          </p:cNvPr>
          <p:cNvGrpSpPr/>
          <p:nvPr/>
        </p:nvGrpSpPr>
        <p:grpSpPr>
          <a:xfrm>
            <a:off x="13453404" y="5875746"/>
            <a:ext cx="1428750" cy="737145"/>
            <a:chOff x="0" y="0"/>
            <a:chExt cx="376296" cy="194145"/>
          </a:xfrm>
        </p:grpSpPr>
        <p:sp>
          <p:nvSpPr>
            <p:cNvPr id="141" name="Freeform 63">
              <a:extLst>
                <a:ext uri="{FF2B5EF4-FFF2-40B4-BE49-F238E27FC236}">
                  <a16:creationId xmlns:a16="http://schemas.microsoft.com/office/drawing/2014/main" id="{11DF41E9-DC8D-CFFF-F033-1913FCC7D0C5}"/>
                </a:ext>
              </a:extLst>
            </p:cNvPr>
            <p:cNvSpPr/>
            <p:nvPr/>
          </p:nvSpPr>
          <p:spPr>
            <a:xfrm>
              <a:off x="0" y="0"/>
              <a:ext cx="376296" cy="194145"/>
            </a:xfrm>
            <a:custGeom>
              <a:avLst/>
              <a:gdLst/>
              <a:ahLst/>
              <a:cxnLst/>
              <a:rect l="l" t="t" r="r" b="b"/>
              <a:pathLst>
                <a:path w="376296" h="194145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52"/>
                  </a:lnTo>
                  <a:cubicBezTo>
                    <a:pt x="376296" y="174237"/>
                    <a:pt x="373442" y="181129"/>
                    <a:pt x="368361" y="186210"/>
                  </a:cubicBezTo>
                  <a:cubicBezTo>
                    <a:pt x="363280" y="191291"/>
                    <a:pt x="356389" y="194145"/>
                    <a:pt x="349203" y="194145"/>
                  </a:cubicBezTo>
                  <a:lnTo>
                    <a:pt x="27093" y="194145"/>
                  </a:lnTo>
                  <a:cubicBezTo>
                    <a:pt x="19908" y="194145"/>
                    <a:pt x="13016" y="191291"/>
                    <a:pt x="7935" y="186210"/>
                  </a:cubicBezTo>
                  <a:cubicBezTo>
                    <a:pt x="2854" y="181129"/>
                    <a:pt x="0" y="174237"/>
                    <a:pt x="0" y="167052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TextBox 64">
              <a:extLst>
                <a:ext uri="{FF2B5EF4-FFF2-40B4-BE49-F238E27FC236}">
                  <a16:creationId xmlns:a16="http://schemas.microsoft.com/office/drawing/2014/main" id="{4287D14E-7693-E8E9-64DE-95FA13B1931F}"/>
                </a:ext>
              </a:extLst>
            </p:cNvPr>
            <p:cNvSpPr txBox="1"/>
            <p:nvPr/>
          </p:nvSpPr>
          <p:spPr>
            <a:xfrm>
              <a:off x="0" y="0"/>
              <a:ext cx="376296" cy="194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Level 3</a:t>
              </a:r>
            </a:p>
          </p:txBody>
        </p:sp>
      </p:grpSp>
      <p:grpSp>
        <p:nvGrpSpPr>
          <p:cNvPr id="145" name="Group 115">
            <a:extLst>
              <a:ext uri="{FF2B5EF4-FFF2-40B4-BE49-F238E27FC236}">
                <a16:creationId xmlns:a16="http://schemas.microsoft.com/office/drawing/2014/main" id="{25A7CFC7-2825-4715-B291-95D3F803F934}"/>
              </a:ext>
            </a:extLst>
          </p:cNvPr>
          <p:cNvGrpSpPr/>
          <p:nvPr/>
        </p:nvGrpSpPr>
        <p:grpSpPr>
          <a:xfrm>
            <a:off x="8966636" y="9839562"/>
            <a:ext cx="16230609" cy="307636"/>
            <a:chOff x="0" y="-24163"/>
            <a:chExt cx="21640804" cy="410180"/>
          </a:xfrm>
        </p:grpSpPr>
        <p:sp>
          <p:nvSpPr>
            <p:cNvPr id="147" name="Freeform 116">
              <a:extLst>
                <a:ext uri="{FF2B5EF4-FFF2-40B4-BE49-F238E27FC236}">
                  <a16:creationId xmlns:a16="http://schemas.microsoft.com/office/drawing/2014/main" id="{38B7CC07-4F8D-7746-D8C6-7B7D6D06A45A}"/>
                </a:ext>
              </a:extLst>
            </p:cNvPr>
            <p:cNvSpPr/>
            <p:nvPr/>
          </p:nvSpPr>
          <p:spPr>
            <a:xfrm>
              <a:off x="0" y="0"/>
              <a:ext cx="2735071" cy="386017"/>
            </a:xfrm>
            <a:custGeom>
              <a:avLst/>
              <a:gdLst/>
              <a:ahLst/>
              <a:cxnLst/>
              <a:rect l="l" t="t" r="r" b="b"/>
              <a:pathLst>
                <a:path w="2735071" h="386017">
                  <a:moveTo>
                    <a:pt x="0" y="0"/>
                  </a:moveTo>
                  <a:lnTo>
                    <a:pt x="2735071" y="0"/>
                  </a:lnTo>
                  <a:lnTo>
                    <a:pt x="2735071" y="386017"/>
                  </a:lnTo>
                  <a:lnTo>
                    <a:pt x="0" y="386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TextBox 117">
              <a:extLst>
                <a:ext uri="{FF2B5EF4-FFF2-40B4-BE49-F238E27FC236}">
                  <a16:creationId xmlns:a16="http://schemas.microsoft.com/office/drawing/2014/main" id="{5BF14EE3-5938-E94A-4A28-D6622DE745EA}"/>
                </a:ext>
              </a:extLst>
            </p:cNvPr>
            <p:cNvSpPr txBox="1"/>
            <p:nvPr/>
          </p:nvSpPr>
          <p:spPr>
            <a:xfrm>
              <a:off x="19303509" y="-24163"/>
              <a:ext cx="2337295" cy="396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9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60"/>
                  </a:solidFill>
                  <a:effectLst/>
                  <a:uLnTx/>
                  <a:uFillTx/>
                  <a:latin typeface="Montserrat Medium"/>
                  <a:ea typeface="Montserrat Medium"/>
                  <a:cs typeface="Montserrat Medium"/>
                  <a:sym typeface="Montserrat Medium"/>
                  <a:hlinkClick r:id="rId5" tooltip="https://www.aicerts.ai"/>
                </a:rPr>
                <a:t>www.aicerts.ai</a:t>
              </a:r>
            </a:p>
          </p:txBody>
        </p:sp>
      </p:grpSp>
      <p:graphicFrame>
        <p:nvGraphicFramePr>
          <p:cNvPr id="232" name="Table 4">
            <a:extLst>
              <a:ext uri="{FF2B5EF4-FFF2-40B4-BE49-F238E27FC236}">
                <a16:creationId xmlns:a16="http://schemas.microsoft.com/office/drawing/2014/main" id="{162F2F2C-ADFE-8DB2-1A07-AFF291183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1681"/>
              </p:ext>
            </p:extLst>
          </p:nvPr>
        </p:nvGraphicFramePr>
        <p:xfrm>
          <a:off x="-3478" y="867880"/>
          <a:ext cx="9988631" cy="768764"/>
        </p:xfrm>
        <a:graphic>
          <a:graphicData uri="http://schemas.openxmlformats.org/drawingml/2006/table">
            <a:tbl>
              <a:tblPr/>
              <a:tblGrid>
                <a:gridCol w="16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7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6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8764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Essential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Business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Blockchain &amp; Bitcoin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Design &amp; 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Creative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Learning &amp; Education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Specialization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3" name="Table 5">
            <a:extLst>
              <a:ext uri="{FF2B5EF4-FFF2-40B4-BE49-F238E27FC236}">
                <a16:creationId xmlns:a16="http://schemas.microsoft.com/office/drawing/2014/main" id="{6F41F221-936A-3501-44B8-9791F5C00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968901"/>
              </p:ext>
            </p:extLst>
          </p:nvPr>
        </p:nvGraphicFramePr>
        <p:xfrm>
          <a:off x="-3478" y="-16930"/>
          <a:ext cx="9989345" cy="884810"/>
        </p:xfrm>
        <a:graphic>
          <a:graphicData uri="http://schemas.openxmlformats.org/drawingml/2006/table">
            <a:tbl>
              <a:tblPr/>
              <a:tblGrid>
                <a:gridCol w="130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0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2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10">
                <a:tc gridSpan="5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3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4" name="Group 7">
            <a:extLst>
              <a:ext uri="{FF2B5EF4-FFF2-40B4-BE49-F238E27FC236}">
                <a16:creationId xmlns:a16="http://schemas.microsoft.com/office/drawing/2014/main" id="{48384B4E-EBF9-8799-6F7E-D3F0E0214B5A}"/>
              </a:ext>
            </a:extLst>
          </p:cNvPr>
          <p:cNvGrpSpPr/>
          <p:nvPr/>
        </p:nvGrpSpPr>
        <p:grpSpPr>
          <a:xfrm>
            <a:off x="5074217" y="1715605"/>
            <a:ext cx="1376352" cy="518036"/>
            <a:chOff x="0" y="0"/>
            <a:chExt cx="362496" cy="136438"/>
          </a:xfrm>
        </p:grpSpPr>
        <p:sp>
          <p:nvSpPr>
            <p:cNvPr id="235" name="Freeform 8">
              <a:extLst>
                <a:ext uri="{FF2B5EF4-FFF2-40B4-BE49-F238E27FC236}">
                  <a16:creationId xmlns:a16="http://schemas.microsoft.com/office/drawing/2014/main" id="{F1B05A5C-E8DB-8DA7-549B-BE92B7983505}"/>
                </a:ext>
              </a:extLst>
            </p:cNvPr>
            <p:cNvSpPr/>
            <p:nvPr/>
          </p:nvSpPr>
          <p:spPr>
            <a:xfrm>
              <a:off x="0" y="0"/>
              <a:ext cx="362496" cy="136438"/>
            </a:xfrm>
            <a:custGeom>
              <a:avLst/>
              <a:gdLst/>
              <a:ahLst/>
              <a:cxnLst/>
              <a:rect l="l" t="t" r="r" b="b"/>
              <a:pathLst>
                <a:path w="362496" h="136438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313"/>
                  </a:lnTo>
                  <a:cubicBezTo>
                    <a:pt x="362496" y="115772"/>
                    <a:pt x="359533" y="122926"/>
                    <a:pt x="354258" y="128200"/>
                  </a:cubicBezTo>
                  <a:cubicBezTo>
                    <a:pt x="348984" y="133474"/>
                    <a:pt x="341830" y="136438"/>
                    <a:pt x="334371" y="136438"/>
                  </a:cubicBezTo>
                  <a:lnTo>
                    <a:pt x="28125" y="136438"/>
                  </a:lnTo>
                  <a:cubicBezTo>
                    <a:pt x="20666" y="136438"/>
                    <a:pt x="13512" y="133474"/>
                    <a:pt x="8238" y="128200"/>
                  </a:cubicBezTo>
                  <a:cubicBezTo>
                    <a:pt x="2963" y="122926"/>
                    <a:pt x="0" y="115772"/>
                    <a:pt x="0" y="108313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TextBox 9">
              <a:extLst>
                <a:ext uri="{FF2B5EF4-FFF2-40B4-BE49-F238E27FC236}">
                  <a16:creationId xmlns:a16="http://schemas.microsoft.com/office/drawing/2014/main" id="{85617B69-1A42-7779-9965-FEBE35AD8B60}"/>
                </a:ext>
              </a:extLst>
            </p:cNvPr>
            <p:cNvSpPr txBox="1"/>
            <p:nvPr/>
          </p:nvSpPr>
          <p:spPr>
            <a:xfrm>
              <a:off x="0" y="0"/>
              <a:ext cx="362496" cy="1364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UX Designer</a:t>
              </a:r>
            </a:p>
          </p:txBody>
        </p:sp>
      </p:grpSp>
      <p:grpSp>
        <p:nvGrpSpPr>
          <p:cNvPr id="237" name="Group 10">
            <a:extLst>
              <a:ext uri="{FF2B5EF4-FFF2-40B4-BE49-F238E27FC236}">
                <a16:creationId xmlns:a16="http://schemas.microsoft.com/office/drawing/2014/main" id="{25FC5F8D-392E-4CF3-0443-CB22A638CB58}"/>
              </a:ext>
            </a:extLst>
          </p:cNvPr>
          <p:cNvGrpSpPr/>
          <p:nvPr/>
        </p:nvGrpSpPr>
        <p:grpSpPr>
          <a:xfrm>
            <a:off x="5074217" y="2376449"/>
            <a:ext cx="1376352" cy="517970"/>
            <a:chOff x="0" y="0"/>
            <a:chExt cx="362496" cy="136420"/>
          </a:xfrm>
        </p:grpSpPr>
        <p:sp>
          <p:nvSpPr>
            <p:cNvPr id="238" name="Freeform 11">
              <a:extLst>
                <a:ext uri="{FF2B5EF4-FFF2-40B4-BE49-F238E27FC236}">
                  <a16:creationId xmlns:a16="http://schemas.microsoft.com/office/drawing/2014/main" id="{60EF38FE-FAA7-A10B-93EE-1AE450A6FD07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TextBox 12">
              <a:extLst>
                <a:ext uri="{FF2B5EF4-FFF2-40B4-BE49-F238E27FC236}">
                  <a16:creationId xmlns:a16="http://schemas.microsoft.com/office/drawing/2014/main" id="{C8390875-16AF-C252-7B39-87C0A9227127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Design</a:t>
              </a:r>
            </a:p>
          </p:txBody>
        </p:sp>
      </p:grpSp>
      <p:grpSp>
        <p:nvGrpSpPr>
          <p:cNvPr id="240" name="Group 13">
            <a:extLst>
              <a:ext uri="{FF2B5EF4-FFF2-40B4-BE49-F238E27FC236}">
                <a16:creationId xmlns:a16="http://schemas.microsoft.com/office/drawing/2014/main" id="{420CD53C-29D3-DEE3-4C3F-CA75E27B413D}"/>
              </a:ext>
            </a:extLst>
          </p:cNvPr>
          <p:cNvGrpSpPr/>
          <p:nvPr/>
        </p:nvGrpSpPr>
        <p:grpSpPr>
          <a:xfrm>
            <a:off x="6740498" y="1715605"/>
            <a:ext cx="1376352" cy="517970"/>
            <a:chOff x="0" y="0"/>
            <a:chExt cx="362496" cy="136420"/>
          </a:xfrm>
        </p:grpSpPr>
        <p:sp>
          <p:nvSpPr>
            <p:cNvPr id="241" name="Freeform 14">
              <a:extLst>
                <a:ext uri="{FF2B5EF4-FFF2-40B4-BE49-F238E27FC236}">
                  <a16:creationId xmlns:a16="http://schemas.microsoft.com/office/drawing/2014/main" id="{E7CCC319-D553-BBD7-D451-AF2A6AB8C9A8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TextBox 15">
              <a:extLst>
                <a:ext uri="{FF2B5EF4-FFF2-40B4-BE49-F238E27FC236}">
                  <a16:creationId xmlns:a16="http://schemas.microsoft.com/office/drawing/2014/main" id="{6D6E109F-5182-310D-A56B-9C8262F7A313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Educator</a:t>
              </a:r>
            </a:p>
          </p:txBody>
        </p:sp>
      </p:grpSp>
      <p:grpSp>
        <p:nvGrpSpPr>
          <p:cNvPr id="243" name="Group 16">
            <a:extLst>
              <a:ext uri="{FF2B5EF4-FFF2-40B4-BE49-F238E27FC236}">
                <a16:creationId xmlns:a16="http://schemas.microsoft.com/office/drawing/2014/main" id="{AC49B27B-FA29-2B6D-EA53-CEB1DBBAFE5A}"/>
              </a:ext>
            </a:extLst>
          </p:cNvPr>
          <p:cNvGrpSpPr/>
          <p:nvPr/>
        </p:nvGrpSpPr>
        <p:grpSpPr>
          <a:xfrm>
            <a:off x="6740498" y="2376451"/>
            <a:ext cx="1376352" cy="737045"/>
            <a:chOff x="0" y="0"/>
            <a:chExt cx="362496" cy="194119"/>
          </a:xfrm>
        </p:grpSpPr>
        <p:sp>
          <p:nvSpPr>
            <p:cNvPr id="244" name="Freeform 17">
              <a:extLst>
                <a:ext uri="{FF2B5EF4-FFF2-40B4-BE49-F238E27FC236}">
                  <a16:creationId xmlns:a16="http://schemas.microsoft.com/office/drawing/2014/main" id="{950E8D9C-D6E5-8CBD-80B2-1BE440E360B6}"/>
                </a:ext>
              </a:extLst>
            </p:cNvPr>
            <p:cNvSpPr/>
            <p:nvPr/>
          </p:nvSpPr>
          <p:spPr>
            <a:xfrm>
              <a:off x="0" y="0"/>
              <a:ext cx="362496" cy="194119"/>
            </a:xfrm>
            <a:custGeom>
              <a:avLst/>
              <a:gdLst/>
              <a:ahLst/>
              <a:cxnLst/>
              <a:rect l="l" t="t" r="r" b="b"/>
              <a:pathLst>
                <a:path w="362496" h="194119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65994"/>
                  </a:lnTo>
                  <a:cubicBezTo>
                    <a:pt x="362496" y="173453"/>
                    <a:pt x="359533" y="180607"/>
                    <a:pt x="354258" y="185881"/>
                  </a:cubicBezTo>
                  <a:cubicBezTo>
                    <a:pt x="348984" y="191156"/>
                    <a:pt x="341830" y="194119"/>
                    <a:pt x="334371" y="194119"/>
                  </a:cubicBezTo>
                  <a:lnTo>
                    <a:pt x="28125" y="194119"/>
                  </a:lnTo>
                  <a:cubicBezTo>
                    <a:pt x="20666" y="194119"/>
                    <a:pt x="13512" y="191156"/>
                    <a:pt x="8238" y="185881"/>
                  </a:cubicBezTo>
                  <a:cubicBezTo>
                    <a:pt x="2963" y="180607"/>
                    <a:pt x="0" y="173453"/>
                    <a:pt x="0" y="165994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TextBox 18">
              <a:extLst>
                <a:ext uri="{FF2B5EF4-FFF2-40B4-BE49-F238E27FC236}">
                  <a16:creationId xmlns:a16="http://schemas.microsoft.com/office/drawing/2014/main" id="{52ED959B-BCC8-46EE-B317-D22C9B8C5C97}"/>
                </a:ext>
              </a:extLst>
            </p:cNvPr>
            <p:cNvSpPr txBox="1"/>
            <p:nvPr/>
          </p:nvSpPr>
          <p:spPr>
            <a:xfrm>
              <a:off x="0" y="0"/>
              <a:ext cx="3624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Learning &amp;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Development</a:t>
              </a:r>
            </a:p>
          </p:txBody>
        </p:sp>
      </p:grpSp>
      <p:grpSp>
        <p:nvGrpSpPr>
          <p:cNvPr id="246" name="Group 19">
            <a:extLst>
              <a:ext uri="{FF2B5EF4-FFF2-40B4-BE49-F238E27FC236}">
                <a16:creationId xmlns:a16="http://schemas.microsoft.com/office/drawing/2014/main" id="{08BD9A10-5594-9125-82B3-F79627A8399F}"/>
              </a:ext>
            </a:extLst>
          </p:cNvPr>
          <p:cNvGrpSpPr/>
          <p:nvPr/>
        </p:nvGrpSpPr>
        <p:grpSpPr>
          <a:xfrm>
            <a:off x="8462378" y="1715605"/>
            <a:ext cx="1376352" cy="1178816"/>
            <a:chOff x="0" y="0"/>
            <a:chExt cx="1835136" cy="1571754"/>
          </a:xfrm>
        </p:grpSpPr>
        <p:grpSp>
          <p:nvGrpSpPr>
            <p:cNvPr id="247" name="Group 20">
              <a:extLst>
                <a:ext uri="{FF2B5EF4-FFF2-40B4-BE49-F238E27FC236}">
                  <a16:creationId xmlns:a16="http://schemas.microsoft.com/office/drawing/2014/main" id="{53CEB7B5-433D-FFFF-00C3-E6AC74D48BB3}"/>
                </a:ext>
              </a:extLst>
            </p:cNvPr>
            <p:cNvGrpSpPr/>
            <p:nvPr/>
          </p:nvGrpSpPr>
          <p:grpSpPr>
            <a:xfrm>
              <a:off x="0" y="0"/>
              <a:ext cx="1835136" cy="690627"/>
              <a:chOff x="0" y="0"/>
              <a:chExt cx="362496" cy="136420"/>
            </a:xfrm>
          </p:grpSpPr>
          <p:sp>
            <p:nvSpPr>
              <p:cNvPr id="251" name="Freeform 21">
                <a:extLst>
                  <a:ext uri="{FF2B5EF4-FFF2-40B4-BE49-F238E27FC236}">
                    <a16:creationId xmlns:a16="http://schemas.microsoft.com/office/drawing/2014/main" id="{B56E272A-2D2C-92EE-D6AA-B22BB5E9AD7B}"/>
                  </a:ext>
                </a:extLst>
              </p:cNvPr>
              <p:cNvSpPr/>
              <p:nvPr/>
            </p:nvSpPr>
            <p:spPr>
              <a:xfrm>
                <a:off x="0" y="0"/>
                <a:ext cx="362496" cy="136420"/>
              </a:xfrm>
              <a:custGeom>
                <a:avLst/>
                <a:gdLst/>
                <a:ahLst/>
                <a:cxnLst/>
                <a:rect l="l" t="t" r="r" b="b"/>
                <a:pathLst>
                  <a:path w="362496" h="136420">
                    <a:moveTo>
                      <a:pt x="28125" y="0"/>
                    </a:moveTo>
                    <a:lnTo>
                      <a:pt x="334371" y="0"/>
                    </a:lnTo>
                    <a:cubicBezTo>
                      <a:pt x="341830" y="0"/>
                      <a:pt x="348984" y="2963"/>
                      <a:pt x="354258" y="8238"/>
                    </a:cubicBezTo>
                    <a:cubicBezTo>
                      <a:pt x="359533" y="13512"/>
                      <a:pt x="362496" y="20666"/>
                      <a:pt x="362496" y="28125"/>
                    </a:cubicBezTo>
                    <a:lnTo>
                      <a:pt x="362496" y="108295"/>
                    </a:lnTo>
                    <a:cubicBezTo>
                      <a:pt x="362496" y="115755"/>
                      <a:pt x="359533" y="122908"/>
                      <a:pt x="354258" y="128183"/>
                    </a:cubicBezTo>
                    <a:cubicBezTo>
                      <a:pt x="348984" y="133457"/>
                      <a:pt x="341830" y="136420"/>
                      <a:pt x="334371" y="136420"/>
                    </a:cubicBezTo>
                    <a:lnTo>
                      <a:pt x="28125" y="136420"/>
                    </a:lnTo>
                    <a:cubicBezTo>
                      <a:pt x="20666" y="136420"/>
                      <a:pt x="13512" y="133457"/>
                      <a:pt x="8238" y="128183"/>
                    </a:cubicBezTo>
                    <a:cubicBezTo>
                      <a:pt x="2963" y="122908"/>
                      <a:pt x="0" y="115755"/>
                      <a:pt x="0" y="108295"/>
                    </a:cubicBezTo>
                    <a:lnTo>
                      <a:pt x="0" y="28125"/>
                    </a:lnTo>
                    <a:cubicBezTo>
                      <a:pt x="0" y="20666"/>
                      <a:pt x="2963" y="13512"/>
                      <a:pt x="8238" y="8238"/>
                    </a:cubicBezTo>
                    <a:cubicBezTo>
                      <a:pt x="13512" y="2963"/>
                      <a:pt x="20666" y="0"/>
                      <a:pt x="28125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TextBox 22">
                <a:extLst>
                  <a:ext uri="{FF2B5EF4-FFF2-40B4-BE49-F238E27FC236}">
                    <a16:creationId xmlns:a16="http://schemas.microsoft.com/office/drawing/2014/main" id="{D0776EC8-D506-7C8A-2831-BE5E607D2F6A}"/>
                  </a:ext>
                </a:extLst>
              </p:cNvPr>
              <p:cNvSpPr txBox="1"/>
              <p:nvPr/>
            </p:nvSpPr>
            <p:spPr>
              <a:xfrm>
                <a:off x="0" y="0"/>
                <a:ext cx="362496" cy="13642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Healthcare</a:t>
                </a:r>
              </a:p>
            </p:txBody>
          </p:sp>
        </p:grpSp>
        <p:grpSp>
          <p:nvGrpSpPr>
            <p:cNvPr id="248" name="Group 23">
              <a:extLst>
                <a:ext uri="{FF2B5EF4-FFF2-40B4-BE49-F238E27FC236}">
                  <a16:creationId xmlns:a16="http://schemas.microsoft.com/office/drawing/2014/main" id="{874D513B-7FB3-DB70-5759-868B981BE4B9}"/>
                </a:ext>
              </a:extLst>
            </p:cNvPr>
            <p:cNvGrpSpPr/>
            <p:nvPr/>
          </p:nvGrpSpPr>
          <p:grpSpPr>
            <a:xfrm>
              <a:off x="0" y="881127"/>
              <a:ext cx="1835136" cy="690627"/>
              <a:chOff x="0" y="0"/>
              <a:chExt cx="362496" cy="136420"/>
            </a:xfrm>
          </p:grpSpPr>
          <p:sp>
            <p:nvSpPr>
              <p:cNvPr id="249" name="Freeform 24">
                <a:extLst>
                  <a:ext uri="{FF2B5EF4-FFF2-40B4-BE49-F238E27FC236}">
                    <a16:creationId xmlns:a16="http://schemas.microsoft.com/office/drawing/2014/main" id="{8CD845CA-7413-88E5-E242-D1FC4A261A55}"/>
                  </a:ext>
                </a:extLst>
              </p:cNvPr>
              <p:cNvSpPr/>
              <p:nvPr/>
            </p:nvSpPr>
            <p:spPr>
              <a:xfrm>
                <a:off x="0" y="0"/>
                <a:ext cx="362496" cy="136420"/>
              </a:xfrm>
              <a:custGeom>
                <a:avLst/>
                <a:gdLst/>
                <a:ahLst/>
                <a:cxnLst/>
                <a:rect l="l" t="t" r="r" b="b"/>
                <a:pathLst>
                  <a:path w="362496" h="136420">
                    <a:moveTo>
                      <a:pt x="28125" y="0"/>
                    </a:moveTo>
                    <a:lnTo>
                      <a:pt x="334371" y="0"/>
                    </a:lnTo>
                    <a:cubicBezTo>
                      <a:pt x="341830" y="0"/>
                      <a:pt x="348984" y="2963"/>
                      <a:pt x="354258" y="8238"/>
                    </a:cubicBezTo>
                    <a:cubicBezTo>
                      <a:pt x="359533" y="13512"/>
                      <a:pt x="362496" y="20666"/>
                      <a:pt x="362496" y="28125"/>
                    </a:cubicBezTo>
                    <a:lnTo>
                      <a:pt x="362496" y="108295"/>
                    </a:lnTo>
                    <a:cubicBezTo>
                      <a:pt x="362496" y="115755"/>
                      <a:pt x="359533" y="122908"/>
                      <a:pt x="354258" y="128183"/>
                    </a:cubicBezTo>
                    <a:cubicBezTo>
                      <a:pt x="348984" y="133457"/>
                      <a:pt x="341830" y="136420"/>
                      <a:pt x="334371" y="136420"/>
                    </a:cubicBezTo>
                    <a:lnTo>
                      <a:pt x="28125" y="136420"/>
                    </a:lnTo>
                    <a:cubicBezTo>
                      <a:pt x="20666" y="136420"/>
                      <a:pt x="13512" y="133457"/>
                      <a:pt x="8238" y="128183"/>
                    </a:cubicBezTo>
                    <a:cubicBezTo>
                      <a:pt x="2963" y="122908"/>
                      <a:pt x="0" y="115755"/>
                      <a:pt x="0" y="108295"/>
                    </a:cubicBezTo>
                    <a:lnTo>
                      <a:pt x="0" y="28125"/>
                    </a:lnTo>
                    <a:cubicBezTo>
                      <a:pt x="0" y="20666"/>
                      <a:pt x="2963" y="13512"/>
                      <a:pt x="8238" y="8238"/>
                    </a:cubicBezTo>
                    <a:cubicBezTo>
                      <a:pt x="13512" y="2963"/>
                      <a:pt x="20666" y="0"/>
                      <a:pt x="28125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TextBox 25">
                <a:extLst>
                  <a:ext uri="{FF2B5EF4-FFF2-40B4-BE49-F238E27FC236}">
                    <a16:creationId xmlns:a16="http://schemas.microsoft.com/office/drawing/2014/main" id="{19250775-73F4-A403-9B26-AC199F77FA76}"/>
                  </a:ext>
                </a:extLst>
              </p:cNvPr>
              <p:cNvSpPr txBox="1"/>
              <p:nvPr/>
            </p:nvSpPr>
            <p:spPr>
              <a:xfrm>
                <a:off x="0" y="0"/>
                <a:ext cx="362496" cy="13642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Government</a:t>
                </a:r>
              </a:p>
            </p:txBody>
          </p:sp>
        </p:grpSp>
      </p:grpSp>
      <p:grpSp>
        <p:nvGrpSpPr>
          <p:cNvPr id="253" name="Group 65">
            <a:extLst>
              <a:ext uri="{FF2B5EF4-FFF2-40B4-BE49-F238E27FC236}">
                <a16:creationId xmlns:a16="http://schemas.microsoft.com/office/drawing/2014/main" id="{C72D7AD0-2119-E125-E37F-C9FEFC4BA9D3}"/>
              </a:ext>
            </a:extLst>
          </p:cNvPr>
          <p:cNvGrpSpPr/>
          <p:nvPr/>
        </p:nvGrpSpPr>
        <p:grpSpPr>
          <a:xfrm>
            <a:off x="1775142" y="1715605"/>
            <a:ext cx="1428750" cy="517970"/>
            <a:chOff x="0" y="0"/>
            <a:chExt cx="376296" cy="136420"/>
          </a:xfrm>
        </p:grpSpPr>
        <p:sp>
          <p:nvSpPr>
            <p:cNvPr id="254" name="Freeform 66">
              <a:extLst>
                <a:ext uri="{FF2B5EF4-FFF2-40B4-BE49-F238E27FC236}">
                  <a16:creationId xmlns:a16="http://schemas.microsoft.com/office/drawing/2014/main" id="{8487496A-94A3-4CBD-5DCF-776B0D590D47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TextBox 67">
              <a:extLst>
                <a:ext uri="{FF2B5EF4-FFF2-40B4-BE49-F238E27FC236}">
                  <a16:creationId xmlns:a16="http://schemas.microsoft.com/office/drawing/2014/main" id="{47DF7FD2-23DA-E0F5-B207-58D4D7DF2E03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Sales</a:t>
              </a:r>
            </a:p>
          </p:txBody>
        </p:sp>
      </p:grpSp>
      <p:grpSp>
        <p:nvGrpSpPr>
          <p:cNvPr id="256" name="Group 68">
            <a:extLst>
              <a:ext uri="{FF2B5EF4-FFF2-40B4-BE49-F238E27FC236}">
                <a16:creationId xmlns:a16="http://schemas.microsoft.com/office/drawing/2014/main" id="{E20B90EF-7ECE-3FF1-B471-63659A179760}"/>
              </a:ext>
            </a:extLst>
          </p:cNvPr>
          <p:cNvGrpSpPr/>
          <p:nvPr/>
        </p:nvGrpSpPr>
        <p:grpSpPr>
          <a:xfrm>
            <a:off x="1775142" y="2292674"/>
            <a:ext cx="1428750" cy="517970"/>
            <a:chOff x="0" y="0"/>
            <a:chExt cx="376296" cy="136420"/>
          </a:xfrm>
        </p:grpSpPr>
        <p:sp>
          <p:nvSpPr>
            <p:cNvPr id="257" name="Freeform 69">
              <a:extLst>
                <a:ext uri="{FF2B5EF4-FFF2-40B4-BE49-F238E27FC236}">
                  <a16:creationId xmlns:a16="http://schemas.microsoft.com/office/drawing/2014/main" id="{6993FD53-222D-2E22-8051-638129374D2E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TextBox 70">
              <a:extLst>
                <a:ext uri="{FF2B5EF4-FFF2-40B4-BE49-F238E27FC236}">
                  <a16:creationId xmlns:a16="http://schemas.microsoft.com/office/drawing/2014/main" id="{F4F44AFE-B3F1-5E1A-2CC7-C956F25252C6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Marketing</a:t>
              </a:r>
            </a:p>
          </p:txBody>
        </p:sp>
      </p:grpSp>
      <p:grpSp>
        <p:nvGrpSpPr>
          <p:cNvPr id="259" name="Group 71">
            <a:extLst>
              <a:ext uri="{FF2B5EF4-FFF2-40B4-BE49-F238E27FC236}">
                <a16:creationId xmlns:a16="http://schemas.microsoft.com/office/drawing/2014/main" id="{24C6D6F1-8CD0-C8FA-5DC6-47C70A32D01E}"/>
              </a:ext>
            </a:extLst>
          </p:cNvPr>
          <p:cNvGrpSpPr/>
          <p:nvPr/>
        </p:nvGrpSpPr>
        <p:grpSpPr>
          <a:xfrm>
            <a:off x="1775142" y="2904286"/>
            <a:ext cx="1428750" cy="518036"/>
            <a:chOff x="0" y="0"/>
            <a:chExt cx="376296" cy="136438"/>
          </a:xfrm>
        </p:grpSpPr>
        <p:sp>
          <p:nvSpPr>
            <p:cNvPr id="260" name="Freeform 72">
              <a:extLst>
                <a:ext uri="{FF2B5EF4-FFF2-40B4-BE49-F238E27FC236}">
                  <a16:creationId xmlns:a16="http://schemas.microsoft.com/office/drawing/2014/main" id="{933084CD-71F4-54D3-6B29-672D8B0C565C}"/>
                </a:ext>
              </a:extLst>
            </p:cNvPr>
            <p:cNvSpPr/>
            <p:nvPr/>
          </p:nvSpPr>
          <p:spPr>
            <a:xfrm>
              <a:off x="0" y="0"/>
              <a:ext cx="376296" cy="136438"/>
            </a:xfrm>
            <a:custGeom>
              <a:avLst/>
              <a:gdLst/>
              <a:ahLst/>
              <a:cxnLst/>
              <a:rect l="l" t="t" r="r" b="b"/>
              <a:pathLst>
                <a:path w="376296" h="136438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44"/>
                  </a:lnTo>
                  <a:cubicBezTo>
                    <a:pt x="376296" y="116530"/>
                    <a:pt x="373442" y="123421"/>
                    <a:pt x="368361" y="128502"/>
                  </a:cubicBezTo>
                  <a:cubicBezTo>
                    <a:pt x="363280" y="133583"/>
                    <a:pt x="356389" y="136438"/>
                    <a:pt x="349203" y="136438"/>
                  </a:cubicBezTo>
                  <a:lnTo>
                    <a:pt x="27093" y="136438"/>
                  </a:lnTo>
                  <a:cubicBezTo>
                    <a:pt x="19908" y="136438"/>
                    <a:pt x="13016" y="133583"/>
                    <a:pt x="7935" y="128502"/>
                  </a:cubicBezTo>
                  <a:cubicBezTo>
                    <a:pt x="2854" y="123421"/>
                    <a:pt x="0" y="116530"/>
                    <a:pt x="0" y="10934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TextBox 73">
              <a:extLst>
                <a:ext uri="{FF2B5EF4-FFF2-40B4-BE49-F238E27FC236}">
                  <a16:creationId xmlns:a16="http://schemas.microsoft.com/office/drawing/2014/main" id="{9C78CDA8-8898-CA76-AA88-41B0855B74DA}"/>
                </a:ext>
              </a:extLst>
            </p:cNvPr>
            <p:cNvSpPr txBox="1"/>
            <p:nvPr/>
          </p:nvSpPr>
          <p:spPr>
            <a:xfrm>
              <a:off x="0" y="0"/>
              <a:ext cx="376296" cy="1364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Researcher</a:t>
              </a:r>
            </a:p>
          </p:txBody>
        </p:sp>
      </p:grpSp>
      <p:grpSp>
        <p:nvGrpSpPr>
          <p:cNvPr id="262" name="Group 74">
            <a:extLst>
              <a:ext uri="{FF2B5EF4-FFF2-40B4-BE49-F238E27FC236}">
                <a16:creationId xmlns:a16="http://schemas.microsoft.com/office/drawing/2014/main" id="{E9AD83BA-4982-D080-9B6F-212EC257EBFA}"/>
              </a:ext>
            </a:extLst>
          </p:cNvPr>
          <p:cNvGrpSpPr/>
          <p:nvPr/>
        </p:nvGrpSpPr>
        <p:grpSpPr>
          <a:xfrm>
            <a:off x="1775142" y="3501287"/>
            <a:ext cx="1428750" cy="737045"/>
            <a:chOff x="0" y="0"/>
            <a:chExt cx="376296" cy="194119"/>
          </a:xfrm>
        </p:grpSpPr>
        <p:sp>
          <p:nvSpPr>
            <p:cNvPr id="263" name="Freeform 75">
              <a:extLst>
                <a:ext uri="{FF2B5EF4-FFF2-40B4-BE49-F238E27FC236}">
                  <a16:creationId xmlns:a16="http://schemas.microsoft.com/office/drawing/2014/main" id="{027F62B9-3D3F-8805-04E5-D1E0C753BCF9}"/>
                </a:ext>
              </a:extLst>
            </p:cNvPr>
            <p:cNvSpPr/>
            <p:nvPr/>
          </p:nvSpPr>
          <p:spPr>
            <a:xfrm>
              <a:off x="0" y="0"/>
              <a:ext cx="376296" cy="194119"/>
            </a:xfrm>
            <a:custGeom>
              <a:avLst/>
              <a:gdLst/>
              <a:ahLst/>
              <a:cxnLst/>
              <a:rect l="l" t="t" r="r" b="b"/>
              <a:pathLst>
                <a:path w="376296" h="194119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26"/>
                  </a:lnTo>
                  <a:cubicBezTo>
                    <a:pt x="376296" y="174211"/>
                    <a:pt x="373442" y="181102"/>
                    <a:pt x="368361" y="186183"/>
                  </a:cubicBezTo>
                  <a:cubicBezTo>
                    <a:pt x="363280" y="191264"/>
                    <a:pt x="356389" y="194119"/>
                    <a:pt x="349203" y="194119"/>
                  </a:cubicBezTo>
                  <a:lnTo>
                    <a:pt x="27093" y="194119"/>
                  </a:lnTo>
                  <a:cubicBezTo>
                    <a:pt x="19908" y="194119"/>
                    <a:pt x="13016" y="191264"/>
                    <a:pt x="7935" y="186183"/>
                  </a:cubicBezTo>
                  <a:cubicBezTo>
                    <a:pt x="2854" y="181102"/>
                    <a:pt x="0" y="174211"/>
                    <a:pt x="0" y="167026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TextBox 76">
              <a:extLst>
                <a:ext uri="{FF2B5EF4-FFF2-40B4-BE49-F238E27FC236}">
                  <a16:creationId xmlns:a16="http://schemas.microsoft.com/office/drawing/2014/main" id="{5EC67E7D-0AC4-3CD5-E238-775634A62EA6}"/>
                </a:ext>
              </a:extLst>
            </p:cNvPr>
            <p:cNvSpPr txBox="1"/>
            <p:nvPr/>
          </p:nvSpPr>
          <p:spPr>
            <a:xfrm>
              <a:off x="0" y="0"/>
              <a:ext cx="3762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Human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Resources</a:t>
              </a:r>
            </a:p>
          </p:txBody>
        </p:sp>
      </p:grpSp>
      <p:grpSp>
        <p:nvGrpSpPr>
          <p:cNvPr id="265" name="Group 77">
            <a:extLst>
              <a:ext uri="{FF2B5EF4-FFF2-40B4-BE49-F238E27FC236}">
                <a16:creationId xmlns:a16="http://schemas.microsoft.com/office/drawing/2014/main" id="{FCE3E201-3ACD-1CC2-1346-BEABDAA444F8}"/>
              </a:ext>
            </a:extLst>
          </p:cNvPr>
          <p:cNvGrpSpPr/>
          <p:nvPr/>
        </p:nvGrpSpPr>
        <p:grpSpPr>
          <a:xfrm>
            <a:off x="1775142" y="4331975"/>
            <a:ext cx="1428750" cy="517970"/>
            <a:chOff x="0" y="0"/>
            <a:chExt cx="376296" cy="136420"/>
          </a:xfrm>
        </p:grpSpPr>
        <p:sp>
          <p:nvSpPr>
            <p:cNvPr id="266" name="Freeform 78">
              <a:extLst>
                <a:ext uri="{FF2B5EF4-FFF2-40B4-BE49-F238E27FC236}">
                  <a16:creationId xmlns:a16="http://schemas.microsoft.com/office/drawing/2014/main" id="{D2894AC4-826C-C741-9298-C6003C9B3282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TextBox 79">
              <a:extLst>
                <a:ext uri="{FF2B5EF4-FFF2-40B4-BE49-F238E27FC236}">
                  <a16:creationId xmlns:a16="http://schemas.microsoft.com/office/drawing/2014/main" id="{D07897A8-57BC-D967-7469-F5D7D857C87F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Writer</a:t>
              </a:r>
            </a:p>
          </p:txBody>
        </p:sp>
      </p:grpSp>
      <p:grpSp>
        <p:nvGrpSpPr>
          <p:cNvPr id="268" name="Group 80">
            <a:extLst>
              <a:ext uri="{FF2B5EF4-FFF2-40B4-BE49-F238E27FC236}">
                <a16:creationId xmlns:a16="http://schemas.microsoft.com/office/drawing/2014/main" id="{E26B4A2A-D180-0A65-D34E-59D575AF00C6}"/>
              </a:ext>
            </a:extLst>
          </p:cNvPr>
          <p:cNvGrpSpPr/>
          <p:nvPr/>
        </p:nvGrpSpPr>
        <p:grpSpPr>
          <a:xfrm>
            <a:off x="1775142" y="4943587"/>
            <a:ext cx="1428750" cy="517970"/>
            <a:chOff x="0" y="0"/>
            <a:chExt cx="376296" cy="136420"/>
          </a:xfrm>
        </p:grpSpPr>
        <p:sp>
          <p:nvSpPr>
            <p:cNvPr id="269" name="Freeform 81">
              <a:extLst>
                <a:ext uri="{FF2B5EF4-FFF2-40B4-BE49-F238E27FC236}">
                  <a16:creationId xmlns:a16="http://schemas.microsoft.com/office/drawing/2014/main" id="{DE72797E-C378-97F5-E496-C535A50BDE0F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TextBox 82">
              <a:extLst>
                <a:ext uri="{FF2B5EF4-FFF2-40B4-BE49-F238E27FC236}">
                  <a16:creationId xmlns:a16="http://schemas.microsoft.com/office/drawing/2014/main" id="{D264935B-AFA7-99C3-9246-FE3A6F06DC34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Supply Chain</a:t>
              </a:r>
            </a:p>
          </p:txBody>
        </p:sp>
      </p:grpSp>
      <p:grpSp>
        <p:nvGrpSpPr>
          <p:cNvPr id="271" name="Group 83">
            <a:extLst>
              <a:ext uri="{FF2B5EF4-FFF2-40B4-BE49-F238E27FC236}">
                <a16:creationId xmlns:a16="http://schemas.microsoft.com/office/drawing/2014/main" id="{F816B778-AAFC-3E11-720E-D30CFC32C427}"/>
              </a:ext>
            </a:extLst>
          </p:cNvPr>
          <p:cNvGrpSpPr/>
          <p:nvPr/>
        </p:nvGrpSpPr>
        <p:grpSpPr>
          <a:xfrm>
            <a:off x="1775142" y="5589742"/>
            <a:ext cx="1428750" cy="565811"/>
            <a:chOff x="0" y="0"/>
            <a:chExt cx="375861" cy="148848"/>
          </a:xfrm>
        </p:grpSpPr>
        <p:sp>
          <p:nvSpPr>
            <p:cNvPr id="272" name="Freeform 84">
              <a:extLst>
                <a:ext uri="{FF2B5EF4-FFF2-40B4-BE49-F238E27FC236}">
                  <a16:creationId xmlns:a16="http://schemas.microsoft.com/office/drawing/2014/main" id="{502A1C6E-3BB4-45AC-2C36-31503B236590}"/>
                </a:ext>
              </a:extLst>
            </p:cNvPr>
            <p:cNvSpPr/>
            <p:nvPr/>
          </p:nvSpPr>
          <p:spPr>
            <a:xfrm>
              <a:off x="0" y="0"/>
              <a:ext cx="375861" cy="148848"/>
            </a:xfrm>
            <a:custGeom>
              <a:avLst/>
              <a:gdLst/>
              <a:ahLst/>
              <a:cxnLst/>
              <a:rect l="l" t="t" r="r" b="b"/>
              <a:pathLst>
                <a:path w="375861" h="148848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21754"/>
                  </a:lnTo>
                  <a:cubicBezTo>
                    <a:pt x="375861" y="128940"/>
                    <a:pt x="373006" y="135831"/>
                    <a:pt x="367925" y="140912"/>
                  </a:cubicBezTo>
                  <a:cubicBezTo>
                    <a:pt x="362844" y="145993"/>
                    <a:pt x="355953" y="148848"/>
                    <a:pt x="348767" y="148848"/>
                  </a:cubicBezTo>
                  <a:lnTo>
                    <a:pt x="27093" y="148848"/>
                  </a:lnTo>
                  <a:cubicBezTo>
                    <a:pt x="19908" y="148848"/>
                    <a:pt x="13016" y="145993"/>
                    <a:pt x="7935" y="140912"/>
                  </a:cubicBezTo>
                  <a:cubicBezTo>
                    <a:pt x="2854" y="135831"/>
                    <a:pt x="0" y="128940"/>
                    <a:pt x="0" y="12175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TextBox 85">
              <a:extLst>
                <a:ext uri="{FF2B5EF4-FFF2-40B4-BE49-F238E27FC236}">
                  <a16:creationId xmlns:a16="http://schemas.microsoft.com/office/drawing/2014/main" id="{0C9028C6-CD6A-CE17-1681-06E2B6FAD508}"/>
                </a:ext>
              </a:extLst>
            </p:cNvPr>
            <p:cNvSpPr txBox="1"/>
            <p:nvPr/>
          </p:nvSpPr>
          <p:spPr>
            <a:xfrm>
              <a:off x="0" y="0"/>
              <a:ext cx="375861" cy="1488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Finance</a:t>
              </a:r>
            </a:p>
          </p:txBody>
        </p:sp>
      </p:grpSp>
      <p:grpSp>
        <p:nvGrpSpPr>
          <p:cNvPr id="274" name="Group 86">
            <a:extLst>
              <a:ext uri="{FF2B5EF4-FFF2-40B4-BE49-F238E27FC236}">
                <a16:creationId xmlns:a16="http://schemas.microsoft.com/office/drawing/2014/main" id="{991B8ECE-38F5-FCB5-3E56-FC23B3F60815}"/>
              </a:ext>
            </a:extLst>
          </p:cNvPr>
          <p:cNvGrpSpPr/>
          <p:nvPr/>
        </p:nvGrpSpPr>
        <p:grpSpPr>
          <a:xfrm>
            <a:off x="1775142" y="6234586"/>
            <a:ext cx="1428750" cy="737045"/>
            <a:chOff x="0" y="0"/>
            <a:chExt cx="375861" cy="193894"/>
          </a:xfrm>
        </p:grpSpPr>
        <p:sp>
          <p:nvSpPr>
            <p:cNvPr id="275" name="Freeform 87">
              <a:extLst>
                <a:ext uri="{FF2B5EF4-FFF2-40B4-BE49-F238E27FC236}">
                  <a16:creationId xmlns:a16="http://schemas.microsoft.com/office/drawing/2014/main" id="{54E5531E-E59D-C95F-8B32-6BEC65F2B9D2}"/>
                </a:ext>
              </a:extLst>
            </p:cNvPr>
            <p:cNvSpPr/>
            <p:nvPr/>
          </p:nvSpPr>
          <p:spPr>
            <a:xfrm>
              <a:off x="0" y="0"/>
              <a:ext cx="375861" cy="193894"/>
            </a:xfrm>
            <a:custGeom>
              <a:avLst/>
              <a:gdLst/>
              <a:ahLst/>
              <a:cxnLst/>
              <a:rect l="l" t="t" r="r" b="b"/>
              <a:pathLst>
                <a:path w="375861" h="193894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66801"/>
                  </a:lnTo>
                  <a:cubicBezTo>
                    <a:pt x="375861" y="181764"/>
                    <a:pt x="363731" y="193894"/>
                    <a:pt x="348767" y="193894"/>
                  </a:cubicBezTo>
                  <a:lnTo>
                    <a:pt x="27093" y="193894"/>
                  </a:lnTo>
                  <a:cubicBezTo>
                    <a:pt x="19908" y="193894"/>
                    <a:pt x="13016" y="191040"/>
                    <a:pt x="7935" y="185959"/>
                  </a:cubicBezTo>
                  <a:cubicBezTo>
                    <a:pt x="2854" y="180878"/>
                    <a:pt x="0" y="173986"/>
                    <a:pt x="0" y="166801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TextBox 88">
              <a:extLst>
                <a:ext uri="{FF2B5EF4-FFF2-40B4-BE49-F238E27FC236}">
                  <a16:creationId xmlns:a16="http://schemas.microsoft.com/office/drawing/2014/main" id="{BA893E7B-FC10-F2AC-BFD9-F4FE7C738BF5}"/>
                </a:ext>
              </a:extLst>
            </p:cNvPr>
            <p:cNvSpPr txBox="1"/>
            <p:nvPr/>
          </p:nvSpPr>
          <p:spPr>
            <a:xfrm>
              <a:off x="0" y="0"/>
              <a:ext cx="375861" cy="1938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Customer Service</a:t>
              </a:r>
            </a:p>
          </p:txBody>
        </p:sp>
      </p:grpSp>
      <p:grpSp>
        <p:nvGrpSpPr>
          <p:cNvPr id="277" name="Group 89">
            <a:extLst>
              <a:ext uri="{FF2B5EF4-FFF2-40B4-BE49-F238E27FC236}">
                <a16:creationId xmlns:a16="http://schemas.microsoft.com/office/drawing/2014/main" id="{CA44E3E1-9871-9126-F820-ED11E72D3FA9}"/>
              </a:ext>
            </a:extLst>
          </p:cNvPr>
          <p:cNvGrpSpPr/>
          <p:nvPr/>
        </p:nvGrpSpPr>
        <p:grpSpPr>
          <a:xfrm>
            <a:off x="1775142" y="7744658"/>
            <a:ext cx="1428750" cy="737045"/>
            <a:chOff x="0" y="0"/>
            <a:chExt cx="375861" cy="193894"/>
          </a:xfrm>
        </p:grpSpPr>
        <p:sp>
          <p:nvSpPr>
            <p:cNvPr id="278" name="Freeform 90">
              <a:extLst>
                <a:ext uri="{FF2B5EF4-FFF2-40B4-BE49-F238E27FC236}">
                  <a16:creationId xmlns:a16="http://schemas.microsoft.com/office/drawing/2014/main" id="{0D31AF02-A0B5-AEC3-7DFD-86A644DA0DFB}"/>
                </a:ext>
              </a:extLst>
            </p:cNvPr>
            <p:cNvSpPr/>
            <p:nvPr/>
          </p:nvSpPr>
          <p:spPr>
            <a:xfrm>
              <a:off x="0" y="0"/>
              <a:ext cx="375861" cy="193894"/>
            </a:xfrm>
            <a:custGeom>
              <a:avLst/>
              <a:gdLst/>
              <a:ahLst/>
              <a:cxnLst/>
              <a:rect l="l" t="t" r="r" b="b"/>
              <a:pathLst>
                <a:path w="375861" h="193894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66801"/>
                  </a:lnTo>
                  <a:cubicBezTo>
                    <a:pt x="375861" y="181764"/>
                    <a:pt x="363731" y="193894"/>
                    <a:pt x="348767" y="193894"/>
                  </a:cubicBezTo>
                  <a:lnTo>
                    <a:pt x="27093" y="193894"/>
                  </a:lnTo>
                  <a:cubicBezTo>
                    <a:pt x="19908" y="193894"/>
                    <a:pt x="13016" y="191040"/>
                    <a:pt x="7935" y="185959"/>
                  </a:cubicBezTo>
                  <a:cubicBezTo>
                    <a:pt x="2854" y="180878"/>
                    <a:pt x="0" y="173986"/>
                    <a:pt x="0" y="166801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TextBox 91">
              <a:extLst>
                <a:ext uri="{FF2B5EF4-FFF2-40B4-BE49-F238E27FC236}">
                  <a16:creationId xmlns:a16="http://schemas.microsoft.com/office/drawing/2014/main" id="{2B22124A-9359-218B-F553-5AF914D79DF2}"/>
                </a:ext>
              </a:extLst>
            </p:cNvPr>
            <p:cNvSpPr txBox="1"/>
            <p:nvPr/>
          </p:nvSpPr>
          <p:spPr>
            <a:xfrm>
              <a:off x="0" y="0"/>
              <a:ext cx="375861" cy="1938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Project Manager</a:t>
              </a:r>
            </a:p>
          </p:txBody>
        </p:sp>
      </p:grpSp>
      <p:grpSp>
        <p:nvGrpSpPr>
          <p:cNvPr id="280" name="Group 92">
            <a:extLst>
              <a:ext uri="{FF2B5EF4-FFF2-40B4-BE49-F238E27FC236}">
                <a16:creationId xmlns:a16="http://schemas.microsoft.com/office/drawing/2014/main" id="{588B37AF-944C-E021-2E94-C2864FA4D251}"/>
              </a:ext>
            </a:extLst>
          </p:cNvPr>
          <p:cNvGrpSpPr/>
          <p:nvPr/>
        </p:nvGrpSpPr>
        <p:grpSpPr>
          <a:xfrm>
            <a:off x="1090230" y="9242848"/>
            <a:ext cx="1428750" cy="768764"/>
            <a:chOff x="-211108" y="-1165"/>
            <a:chExt cx="375861" cy="193894"/>
          </a:xfrm>
        </p:grpSpPr>
        <p:sp>
          <p:nvSpPr>
            <p:cNvPr id="281" name="Freeform 93">
              <a:extLst>
                <a:ext uri="{FF2B5EF4-FFF2-40B4-BE49-F238E27FC236}">
                  <a16:creationId xmlns:a16="http://schemas.microsoft.com/office/drawing/2014/main" id="{817E9D48-84D5-A52E-ACD3-0797DCF93009}"/>
                </a:ext>
              </a:extLst>
            </p:cNvPr>
            <p:cNvSpPr/>
            <p:nvPr/>
          </p:nvSpPr>
          <p:spPr>
            <a:xfrm>
              <a:off x="-211108" y="-1165"/>
              <a:ext cx="375861" cy="193894"/>
            </a:xfrm>
            <a:custGeom>
              <a:avLst/>
              <a:gdLst/>
              <a:ahLst/>
              <a:cxnLst/>
              <a:rect l="l" t="t" r="r" b="b"/>
              <a:pathLst>
                <a:path w="375861" h="193894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66801"/>
                  </a:lnTo>
                  <a:cubicBezTo>
                    <a:pt x="375861" y="181764"/>
                    <a:pt x="363731" y="193894"/>
                    <a:pt x="348767" y="193894"/>
                  </a:cubicBezTo>
                  <a:lnTo>
                    <a:pt x="27093" y="193894"/>
                  </a:lnTo>
                  <a:cubicBezTo>
                    <a:pt x="19908" y="193894"/>
                    <a:pt x="13016" y="191040"/>
                    <a:pt x="7935" y="185959"/>
                  </a:cubicBezTo>
                  <a:cubicBezTo>
                    <a:pt x="2854" y="180878"/>
                    <a:pt x="0" y="173986"/>
                    <a:pt x="0" y="166801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TextBox 94">
              <a:extLst>
                <a:ext uri="{FF2B5EF4-FFF2-40B4-BE49-F238E27FC236}">
                  <a16:creationId xmlns:a16="http://schemas.microsoft.com/office/drawing/2014/main" id="{C79C8AF1-2589-86CD-D4BD-56AA21586C97}"/>
                </a:ext>
              </a:extLst>
            </p:cNvPr>
            <p:cNvSpPr txBox="1"/>
            <p:nvPr/>
          </p:nvSpPr>
          <p:spPr>
            <a:xfrm>
              <a:off x="-211108" y="-1165"/>
              <a:ext cx="375861" cy="1938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Product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Manager</a:t>
              </a:r>
            </a:p>
          </p:txBody>
        </p:sp>
      </p:grpSp>
      <p:grpSp>
        <p:nvGrpSpPr>
          <p:cNvPr id="283" name="Group 95">
            <a:extLst>
              <a:ext uri="{FF2B5EF4-FFF2-40B4-BE49-F238E27FC236}">
                <a16:creationId xmlns:a16="http://schemas.microsoft.com/office/drawing/2014/main" id="{B329FD51-5E6E-5B0C-88A7-F5F0DD345690}"/>
              </a:ext>
            </a:extLst>
          </p:cNvPr>
          <p:cNvGrpSpPr/>
          <p:nvPr/>
        </p:nvGrpSpPr>
        <p:grpSpPr>
          <a:xfrm>
            <a:off x="1775142" y="7099816"/>
            <a:ext cx="1428750" cy="565811"/>
            <a:chOff x="0" y="0"/>
            <a:chExt cx="375861" cy="148848"/>
          </a:xfrm>
        </p:grpSpPr>
        <p:sp>
          <p:nvSpPr>
            <p:cNvPr id="284" name="Freeform 96">
              <a:extLst>
                <a:ext uri="{FF2B5EF4-FFF2-40B4-BE49-F238E27FC236}">
                  <a16:creationId xmlns:a16="http://schemas.microsoft.com/office/drawing/2014/main" id="{E9808E1A-7B9A-20E5-C074-FB2E4D91AF7D}"/>
                </a:ext>
              </a:extLst>
            </p:cNvPr>
            <p:cNvSpPr/>
            <p:nvPr/>
          </p:nvSpPr>
          <p:spPr>
            <a:xfrm>
              <a:off x="0" y="0"/>
              <a:ext cx="375861" cy="148848"/>
            </a:xfrm>
            <a:custGeom>
              <a:avLst/>
              <a:gdLst/>
              <a:ahLst/>
              <a:cxnLst/>
              <a:rect l="l" t="t" r="r" b="b"/>
              <a:pathLst>
                <a:path w="375861" h="148848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21754"/>
                  </a:lnTo>
                  <a:cubicBezTo>
                    <a:pt x="375861" y="128940"/>
                    <a:pt x="373006" y="135831"/>
                    <a:pt x="367925" y="140912"/>
                  </a:cubicBezTo>
                  <a:cubicBezTo>
                    <a:pt x="362844" y="145993"/>
                    <a:pt x="355953" y="148848"/>
                    <a:pt x="348767" y="148848"/>
                  </a:cubicBezTo>
                  <a:lnTo>
                    <a:pt x="27093" y="148848"/>
                  </a:lnTo>
                  <a:cubicBezTo>
                    <a:pt x="19908" y="148848"/>
                    <a:pt x="13016" y="145993"/>
                    <a:pt x="7935" y="140912"/>
                  </a:cubicBezTo>
                  <a:cubicBezTo>
                    <a:pt x="2854" y="135831"/>
                    <a:pt x="0" y="128940"/>
                    <a:pt x="0" y="12175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TextBox 97">
              <a:extLst>
                <a:ext uri="{FF2B5EF4-FFF2-40B4-BE49-F238E27FC236}">
                  <a16:creationId xmlns:a16="http://schemas.microsoft.com/office/drawing/2014/main" id="{B0910AEE-D6A8-D63C-DFB9-4415B37E1DB9}"/>
                </a:ext>
              </a:extLst>
            </p:cNvPr>
            <p:cNvSpPr txBox="1"/>
            <p:nvPr/>
          </p:nvSpPr>
          <p:spPr>
            <a:xfrm>
              <a:off x="0" y="0"/>
              <a:ext cx="375861" cy="1488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Legal</a:t>
              </a:r>
            </a:p>
          </p:txBody>
        </p:sp>
      </p:grpSp>
      <p:sp>
        <p:nvSpPr>
          <p:cNvPr id="286" name="AutoShape 101">
            <a:extLst>
              <a:ext uri="{FF2B5EF4-FFF2-40B4-BE49-F238E27FC236}">
                <a16:creationId xmlns:a16="http://schemas.microsoft.com/office/drawing/2014/main" id="{5B1D1EA4-87CB-39FD-F569-2542E737DCD6}"/>
              </a:ext>
            </a:extLst>
          </p:cNvPr>
          <p:cNvSpPr/>
          <p:nvPr/>
        </p:nvSpPr>
        <p:spPr>
          <a:xfrm flipV="1">
            <a:off x="1658462" y="1473478"/>
            <a:ext cx="0" cy="7583252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87" name="AutoShape 102">
            <a:extLst>
              <a:ext uri="{FF2B5EF4-FFF2-40B4-BE49-F238E27FC236}">
                <a16:creationId xmlns:a16="http://schemas.microsoft.com/office/drawing/2014/main" id="{B3E2BF1D-B6D1-9701-F761-A7561095192D}"/>
              </a:ext>
            </a:extLst>
          </p:cNvPr>
          <p:cNvSpPr/>
          <p:nvPr/>
        </p:nvSpPr>
        <p:spPr>
          <a:xfrm flipV="1">
            <a:off x="4982687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88" name="AutoShape 103">
            <a:extLst>
              <a:ext uri="{FF2B5EF4-FFF2-40B4-BE49-F238E27FC236}">
                <a16:creationId xmlns:a16="http://schemas.microsoft.com/office/drawing/2014/main" id="{78E6E5AD-C39C-7936-EC81-3BCA6CE246DC}"/>
              </a:ext>
            </a:extLst>
          </p:cNvPr>
          <p:cNvSpPr/>
          <p:nvPr/>
        </p:nvSpPr>
        <p:spPr>
          <a:xfrm flipV="1">
            <a:off x="3320573" y="1473476"/>
            <a:ext cx="0" cy="758325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89" name="AutoShape 104">
            <a:extLst>
              <a:ext uri="{FF2B5EF4-FFF2-40B4-BE49-F238E27FC236}">
                <a16:creationId xmlns:a16="http://schemas.microsoft.com/office/drawing/2014/main" id="{CF8254AF-EA6F-70EC-9D95-9F13DA836ACB}"/>
              </a:ext>
            </a:extLst>
          </p:cNvPr>
          <p:cNvSpPr/>
          <p:nvPr/>
        </p:nvSpPr>
        <p:spPr>
          <a:xfrm flipV="1">
            <a:off x="6542100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0" name="AutoShape 105">
            <a:extLst>
              <a:ext uri="{FF2B5EF4-FFF2-40B4-BE49-F238E27FC236}">
                <a16:creationId xmlns:a16="http://schemas.microsoft.com/office/drawing/2014/main" id="{FD1E366E-DCBF-6F97-5E95-ACF8A60E173C}"/>
              </a:ext>
            </a:extLst>
          </p:cNvPr>
          <p:cNvSpPr/>
          <p:nvPr/>
        </p:nvSpPr>
        <p:spPr>
          <a:xfrm flipV="1">
            <a:off x="8315246" y="1473479"/>
            <a:ext cx="0" cy="797571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91" name="Group 106">
            <a:extLst>
              <a:ext uri="{FF2B5EF4-FFF2-40B4-BE49-F238E27FC236}">
                <a16:creationId xmlns:a16="http://schemas.microsoft.com/office/drawing/2014/main" id="{649BA27E-E1A0-EF4D-A2F4-019B5F32F632}"/>
              </a:ext>
            </a:extLst>
          </p:cNvPr>
          <p:cNvGrpSpPr/>
          <p:nvPr/>
        </p:nvGrpSpPr>
        <p:grpSpPr>
          <a:xfrm>
            <a:off x="3463454" y="1715605"/>
            <a:ext cx="1376352" cy="517970"/>
            <a:chOff x="0" y="0"/>
            <a:chExt cx="362496" cy="136420"/>
          </a:xfrm>
        </p:grpSpPr>
        <p:sp>
          <p:nvSpPr>
            <p:cNvPr id="292" name="Freeform 107">
              <a:extLst>
                <a:ext uri="{FF2B5EF4-FFF2-40B4-BE49-F238E27FC236}">
                  <a16:creationId xmlns:a16="http://schemas.microsoft.com/office/drawing/2014/main" id="{6D750E42-01BB-C55D-E5E7-42F5BD76A46C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TextBox 108">
              <a:extLst>
                <a:ext uri="{FF2B5EF4-FFF2-40B4-BE49-F238E27FC236}">
                  <a16:creationId xmlns:a16="http://schemas.microsoft.com/office/drawing/2014/main" id="{D58704DB-7001-282B-84E9-BCA7711E85B7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Everyone</a:t>
              </a:r>
            </a:p>
          </p:txBody>
        </p:sp>
      </p:grpSp>
      <p:grpSp>
        <p:nvGrpSpPr>
          <p:cNvPr id="294" name="Group 109">
            <a:extLst>
              <a:ext uri="{FF2B5EF4-FFF2-40B4-BE49-F238E27FC236}">
                <a16:creationId xmlns:a16="http://schemas.microsoft.com/office/drawing/2014/main" id="{2E60BAC9-99FF-4DDC-3ABB-A17F3674803F}"/>
              </a:ext>
            </a:extLst>
          </p:cNvPr>
          <p:cNvGrpSpPr/>
          <p:nvPr/>
        </p:nvGrpSpPr>
        <p:grpSpPr>
          <a:xfrm>
            <a:off x="3463454" y="2376449"/>
            <a:ext cx="1376352" cy="517970"/>
            <a:chOff x="0" y="0"/>
            <a:chExt cx="362496" cy="136420"/>
          </a:xfrm>
        </p:grpSpPr>
        <p:sp>
          <p:nvSpPr>
            <p:cNvPr id="295" name="Freeform 110">
              <a:extLst>
                <a:ext uri="{FF2B5EF4-FFF2-40B4-BE49-F238E27FC236}">
                  <a16:creationId xmlns:a16="http://schemas.microsoft.com/office/drawing/2014/main" id="{A4AD46D4-A116-A0B0-0CFD-B7F7C48F8997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TextBox 111">
              <a:extLst>
                <a:ext uri="{FF2B5EF4-FFF2-40B4-BE49-F238E27FC236}">
                  <a16:creationId xmlns:a16="http://schemas.microsoft.com/office/drawing/2014/main" id="{64737719-0475-B640-36AC-5EB5944E33A0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Blockchain+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Executive</a:t>
              </a:r>
            </a:p>
          </p:txBody>
        </p:sp>
      </p:grpSp>
      <p:grpSp>
        <p:nvGrpSpPr>
          <p:cNvPr id="297" name="Group 112">
            <a:extLst>
              <a:ext uri="{FF2B5EF4-FFF2-40B4-BE49-F238E27FC236}">
                <a16:creationId xmlns:a16="http://schemas.microsoft.com/office/drawing/2014/main" id="{01DA7539-6049-8CC1-6B98-38EA866CE65A}"/>
              </a:ext>
            </a:extLst>
          </p:cNvPr>
          <p:cNvGrpSpPr/>
          <p:nvPr/>
        </p:nvGrpSpPr>
        <p:grpSpPr>
          <a:xfrm>
            <a:off x="3463454" y="3037295"/>
            <a:ext cx="1376352" cy="517970"/>
            <a:chOff x="0" y="0"/>
            <a:chExt cx="362496" cy="136420"/>
          </a:xfrm>
        </p:grpSpPr>
        <p:sp>
          <p:nvSpPr>
            <p:cNvPr id="298" name="Freeform 113">
              <a:extLst>
                <a:ext uri="{FF2B5EF4-FFF2-40B4-BE49-F238E27FC236}">
                  <a16:creationId xmlns:a16="http://schemas.microsoft.com/office/drawing/2014/main" id="{783F2B9C-4125-990C-27E1-608BC4A031BA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TextBox 114">
              <a:extLst>
                <a:ext uri="{FF2B5EF4-FFF2-40B4-BE49-F238E27FC236}">
                  <a16:creationId xmlns:a16="http://schemas.microsoft.com/office/drawing/2014/main" id="{20B56D53-88B8-4FCD-E90B-992FC1A15E92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Executive</a:t>
              </a:r>
            </a:p>
          </p:txBody>
        </p:sp>
      </p:grpSp>
      <p:grpSp>
        <p:nvGrpSpPr>
          <p:cNvPr id="300" name="Group 118">
            <a:extLst>
              <a:ext uri="{FF2B5EF4-FFF2-40B4-BE49-F238E27FC236}">
                <a16:creationId xmlns:a16="http://schemas.microsoft.com/office/drawing/2014/main" id="{5882E354-51A7-C4D8-A394-55CF35F41F65}"/>
              </a:ext>
            </a:extLst>
          </p:cNvPr>
          <p:cNvGrpSpPr/>
          <p:nvPr/>
        </p:nvGrpSpPr>
        <p:grpSpPr>
          <a:xfrm>
            <a:off x="127488" y="1715605"/>
            <a:ext cx="1428750" cy="517970"/>
            <a:chOff x="0" y="0"/>
            <a:chExt cx="376296" cy="136420"/>
          </a:xfrm>
        </p:grpSpPr>
        <p:sp>
          <p:nvSpPr>
            <p:cNvPr id="301" name="Freeform 119">
              <a:extLst>
                <a:ext uri="{FF2B5EF4-FFF2-40B4-BE49-F238E27FC236}">
                  <a16:creationId xmlns:a16="http://schemas.microsoft.com/office/drawing/2014/main" id="{1AF29F12-47EE-6894-7B40-E9D875D3948B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TextBox 120">
              <a:extLst>
                <a:ext uri="{FF2B5EF4-FFF2-40B4-BE49-F238E27FC236}">
                  <a16:creationId xmlns:a16="http://schemas.microsoft.com/office/drawing/2014/main" id="{CCB3EB55-8A8A-0805-5B61-006035682A86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Executive</a:t>
              </a:r>
            </a:p>
          </p:txBody>
        </p:sp>
      </p:grpSp>
      <p:grpSp>
        <p:nvGrpSpPr>
          <p:cNvPr id="303" name="Group 121">
            <a:extLst>
              <a:ext uri="{FF2B5EF4-FFF2-40B4-BE49-F238E27FC236}">
                <a16:creationId xmlns:a16="http://schemas.microsoft.com/office/drawing/2014/main" id="{CC45DC05-A67B-9898-3865-8F9D36666F26}"/>
              </a:ext>
            </a:extLst>
          </p:cNvPr>
          <p:cNvGrpSpPr/>
          <p:nvPr/>
        </p:nvGrpSpPr>
        <p:grpSpPr>
          <a:xfrm>
            <a:off x="127488" y="2376449"/>
            <a:ext cx="1428750" cy="517970"/>
            <a:chOff x="0" y="0"/>
            <a:chExt cx="376296" cy="136420"/>
          </a:xfrm>
        </p:grpSpPr>
        <p:sp>
          <p:nvSpPr>
            <p:cNvPr id="304" name="Freeform 122">
              <a:extLst>
                <a:ext uri="{FF2B5EF4-FFF2-40B4-BE49-F238E27FC236}">
                  <a16:creationId xmlns:a16="http://schemas.microsoft.com/office/drawing/2014/main" id="{CC8E4F38-1927-BF21-8AA4-1D4939FE9477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TextBox 123">
              <a:extLst>
                <a:ext uri="{FF2B5EF4-FFF2-40B4-BE49-F238E27FC236}">
                  <a16:creationId xmlns:a16="http://schemas.microsoft.com/office/drawing/2014/main" id="{BC85E40F-3D67-A672-336C-514B2601F341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Everyone</a:t>
              </a:r>
            </a:p>
          </p:txBody>
        </p:sp>
      </p:grpSp>
      <p:grpSp>
        <p:nvGrpSpPr>
          <p:cNvPr id="306" name="Group 124">
            <a:extLst>
              <a:ext uri="{FF2B5EF4-FFF2-40B4-BE49-F238E27FC236}">
                <a16:creationId xmlns:a16="http://schemas.microsoft.com/office/drawing/2014/main" id="{44B25A0F-B847-9D19-E359-2A3EE1733F82}"/>
              </a:ext>
            </a:extLst>
          </p:cNvPr>
          <p:cNvGrpSpPr/>
          <p:nvPr/>
        </p:nvGrpSpPr>
        <p:grpSpPr>
          <a:xfrm>
            <a:off x="127488" y="3039530"/>
            <a:ext cx="1428750" cy="956120"/>
            <a:chOff x="0" y="0"/>
            <a:chExt cx="376296" cy="251818"/>
          </a:xfrm>
        </p:grpSpPr>
        <p:sp>
          <p:nvSpPr>
            <p:cNvPr id="307" name="Freeform 125">
              <a:extLst>
                <a:ext uri="{FF2B5EF4-FFF2-40B4-BE49-F238E27FC236}">
                  <a16:creationId xmlns:a16="http://schemas.microsoft.com/office/drawing/2014/main" id="{DA3D5165-A876-5680-451D-5DE6B31773D3}"/>
                </a:ext>
              </a:extLst>
            </p:cNvPr>
            <p:cNvSpPr/>
            <p:nvPr/>
          </p:nvSpPr>
          <p:spPr>
            <a:xfrm>
              <a:off x="0" y="0"/>
              <a:ext cx="376296" cy="251818"/>
            </a:xfrm>
            <a:custGeom>
              <a:avLst/>
              <a:gdLst/>
              <a:ahLst/>
              <a:cxnLst/>
              <a:rect l="l" t="t" r="r" b="b"/>
              <a:pathLst>
                <a:path w="376296" h="251818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224724"/>
                  </a:lnTo>
                  <a:cubicBezTo>
                    <a:pt x="376296" y="231910"/>
                    <a:pt x="373442" y="238801"/>
                    <a:pt x="368361" y="243882"/>
                  </a:cubicBezTo>
                  <a:cubicBezTo>
                    <a:pt x="363280" y="248963"/>
                    <a:pt x="356389" y="251818"/>
                    <a:pt x="349203" y="251818"/>
                  </a:cubicBezTo>
                  <a:lnTo>
                    <a:pt x="27093" y="251818"/>
                  </a:lnTo>
                  <a:cubicBezTo>
                    <a:pt x="19908" y="251818"/>
                    <a:pt x="13016" y="248963"/>
                    <a:pt x="7935" y="243882"/>
                  </a:cubicBezTo>
                  <a:cubicBezTo>
                    <a:pt x="2854" y="238801"/>
                    <a:pt x="0" y="231910"/>
                    <a:pt x="0" y="22472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TextBox 126">
              <a:extLst>
                <a:ext uri="{FF2B5EF4-FFF2-40B4-BE49-F238E27FC236}">
                  <a16:creationId xmlns:a16="http://schemas.microsoft.com/office/drawing/2014/main" id="{AAD2BD9C-15D7-F32B-CC7E-82E6B283EAAC}"/>
                </a:ext>
              </a:extLst>
            </p:cNvPr>
            <p:cNvSpPr txBox="1"/>
            <p:nvPr/>
          </p:nvSpPr>
          <p:spPr>
            <a:xfrm>
              <a:off x="0" y="0"/>
              <a:ext cx="376296" cy="2518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Prompt Engineer Level 1</a:t>
              </a:r>
            </a:p>
          </p:txBody>
        </p:sp>
      </p:grpSp>
      <p:grpSp>
        <p:nvGrpSpPr>
          <p:cNvPr id="309" name="Group 137">
            <a:extLst>
              <a:ext uri="{FF2B5EF4-FFF2-40B4-BE49-F238E27FC236}">
                <a16:creationId xmlns:a16="http://schemas.microsoft.com/office/drawing/2014/main" id="{69F65061-2DC0-F160-9713-561EDB5E70AE}"/>
              </a:ext>
            </a:extLst>
          </p:cNvPr>
          <p:cNvGrpSpPr/>
          <p:nvPr/>
        </p:nvGrpSpPr>
        <p:grpSpPr>
          <a:xfrm>
            <a:off x="1775142" y="8606161"/>
            <a:ext cx="1428750" cy="565811"/>
            <a:chOff x="0" y="0"/>
            <a:chExt cx="375861" cy="148848"/>
          </a:xfrm>
        </p:grpSpPr>
        <p:sp>
          <p:nvSpPr>
            <p:cNvPr id="310" name="Freeform 138">
              <a:extLst>
                <a:ext uri="{FF2B5EF4-FFF2-40B4-BE49-F238E27FC236}">
                  <a16:creationId xmlns:a16="http://schemas.microsoft.com/office/drawing/2014/main" id="{C54D0BD2-2CA9-09FF-168F-71978C6FE7C7}"/>
                </a:ext>
              </a:extLst>
            </p:cNvPr>
            <p:cNvSpPr/>
            <p:nvPr/>
          </p:nvSpPr>
          <p:spPr>
            <a:xfrm>
              <a:off x="0" y="0"/>
              <a:ext cx="375861" cy="148848"/>
            </a:xfrm>
            <a:custGeom>
              <a:avLst/>
              <a:gdLst/>
              <a:ahLst/>
              <a:cxnLst/>
              <a:rect l="l" t="t" r="r" b="b"/>
              <a:pathLst>
                <a:path w="375861" h="148848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21754"/>
                  </a:lnTo>
                  <a:cubicBezTo>
                    <a:pt x="375861" y="128940"/>
                    <a:pt x="373006" y="135831"/>
                    <a:pt x="367925" y="140912"/>
                  </a:cubicBezTo>
                  <a:cubicBezTo>
                    <a:pt x="362844" y="145993"/>
                    <a:pt x="355953" y="148848"/>
                    <a:pt x="348767" y="148848"/>
                  </a:cubicBezTo>
                  <a:lnTo>
                    <a:pt x="27093" y="148848"/>
                  </a:lnTo>
                  <a:cubicBezTo>
                    <a:pt x="19908" y="148848"/>
                    <a:pt x="13016" y="145993"/>
                    <a:pt x="7935" y="140912"/>
                  </a:cubicBezTo>
                  <a:cubicBezTo>
                    <a:pt x="2854" y="135831"/>
                    <a:pt x="0" y="128940"/>
                    <a:pt x="0" y="12175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TextBox 139">
              <a:extLst>
                <a:ext uri="{FF2B5EF4-FFF2-40B4-BE49-F238E27FC236}">
                  <a16:creationId xmlns:a16="http://schemas.microsoft.com/office/drawing/2014/main" id="{F1B93EE2-3183-86BA-7EE3-FADF0B905FA0}"/>
                </a:ext>
              </a:extLst>
            </p:cNvPr>
            <p:cNvSpPr txBox="1"/>
            <p:nvPr/>
          </p:nvSpPr>
          <p:spPr>
            <a:xfrm>
              <a:off x="0" y="0"/>
              <a:ext cx="375861" cy="1488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Ethics</a:t>
              </a:r>
            </a:p>
          </p:txBody>
        </p:sp>
      </p:grpSp>
      <p:sp>
        <p:nvSpPr>
          <p:cNvPr id="312" name="Freeform 35">
            <a:extLst>
              <a:ext uri="{FF2B5EF4-FFF2-40B4-BE49-F238E27FC236}">
                <a16:creationId xmlns:a16="http://schemas.microsoft.com/office/drawing/2014/main" id="{811AB95D-6BA1-153D-7D1A-0C75FC24AA11}"/>
              </a:ext>
            </a:extLst>
          </p:cNvPr>
          <p:cNvSpPr/>
          <p:nvPr/>
        </p:nvSpPr>
        <p:spPr>
          <a:xfrm>
            <a:off x="2612019" y="9248645"/>
            <a:ext cx="1350771" cy="768764"/>
          </a:xfrm>
          <a:custGeom>
            <a:avLst/>
            <a:gdLst/>
            <a:ahLst/>
            <a:cxnLst/>
            <a:rect l="l" t="t" r="r" b="b"/>
            <a:pathLst>
              <a:path w="423434" h="192898">
                <a:moveTo>
                  <a:pt x="22578" y="0"/>
                </a:moveTo>
                <a:lnTo>
                  <a:pt x="400856" y="0"/>
                </a:lnTo>
                <a:cubicBezTo>
                  <a:pt x="406844" y="0"/>
                  <a:pt x="412587" y="2379"/>
                  <a:pt x="416821" y="6613"/>
                </a:cubicBezTo>
                <a:cubicBezTo>
                  <a:pt x="421055" y="10847"/>
                  <a:pt x="423434" y="16590"/>
                  <a:pt x="423434" y="22578"/>
                </a:cubicBezTo>
                <a:lnTo>
                  <a:pt x="423434" y="170320"/>
                </a:lnTo>
                <a:cubicBezTo>
                  <a:pt x="423434" y="182789"/>
                  <a:pt x="413325" y="192898"/>
                  <a:pt x="400856" y="192898"/>
                </a:cubicBezTo>
                <a:lnTo>
                  <a:pt x="22578" y="192898"/>
                </a:lnTo>
                <a:cubicBezTo>
                  <a:pt x="10108" y="192898"/>
                  <a:pt x="0" y="182789"/>
                  <a:pt x="0" y="170320"/>
                </a:cubicBezTo>
                <a:lnTo>
                  <a:pt x="0" y="22578"/>
                </a:lnTo>
                <a:cubicBezTo>
                  <a:pt x="0" y="10108"/>
                  <a:pt x="10108" y="0"/>
                  <a:pt x="22578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13" name="TextBox 24">
            <a:extLst>
              <a:ext uri="{FF2B5EF4-FFF2-40B4-BE49-F238E27FC236}">
                <a16:creationId xmlns:a16="http://schemas.microsoft.com/office/drawing/2014/main" id="{937D0D9E-E5DA-B451-E78E-E26D3ADBDCB9}"/>
              </a:ext>
            </a:extLst>
          </p:cNvPr>
          <p:cNvSpPr txBox="1"/>
          <p:nvPr/>
        </p:nvSpPr>
        <p:spPr>
          <a:xfrm>
            <a:off x="2578328" y="9337749"/>
            <a:ext cx="1480074" cy="5905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90" rtl="0" eaLnBrk="1" fontAlgn="auto" latinLnBrk="0" hangingPunct="1">
              <a:lnSpc>
                <a:spcPts val="1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25293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AI+</a:t>
            </a:r>
          </a:p>
          <a:p>
            <a:pPr marL="0" marR="0" lvl="0" indent="0" algn="ctr" defTabSz="914490" rtl="0" eaLnBrk="1" fontAlgn="auto" latinLnBrk="0" hangingPunct="1">
              <a:lnSpc>
                <a:spcPts val="1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25293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Chief AI Officer</a:t>
            </a: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id="{395E79A9-3D6E-5AEA-1BC3-2AE8D16F5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363" y="7909398"/>
            <a:ext cx="7057065" cy="1628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777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5790B3D-209E-73E0-8449-C8D0561A4F13}"/>
              </a:ext>
            </a:extLst>
          </p:cNvPr>
          <p:cNvGraphicFramePr>
            <a:graphicFrameLocks noGrp="1"/>
          </p:cNvGraphicFramePr>
          <p:nvPr/>
        </p:nvGraphicFramePr>
        <p:xfrm>
          <a:off x="-3477" y="-16930"/>
          <a:ext cx="18315681" cy="884810"/>
        </p:xfrm>
        <a:graphic>
          <a:graphicData uri="http://schemas.openxmlformats.org/drawingml/2006/table">
            <a:tbl>
              <a:tblPr/>
              <a:tblGrid>
                <a:gridCol w="238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5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7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8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10">
                <a:tc gridSpan="5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3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28A5C3-E49C-58BD-0604-E109EEBFDA7A}"/>
              </a:ext>
            </a:extLst>
          </p:cNvPr>
          <p:cNvGraphicFramePr>
            <a:graphicFrameLocks noGrp="1"/>
          </p:cNvGraphicFramePr>
          <p:nvPr/>
        </p:nvGraphicFramePr>
        <p:xfrm>
          <a:off x="-3477" y="867881"/>
          <a:ext cx="2120942" cy="9418538"/>
        </p:xfrm>
        <a:graphic>
          <a:graphicData uri="http://schemas.openxmlformats.org/drawingml/2006/table">
            <a:tbl>
              <a:tblPr/>
              <a:tblGrid>
                <a:gridCol w="2120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8184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Essential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pPr lvl="0" algn="ctr">
                        <a:lnSpc>
                          <a:spcPts val="2100"/>
                        </a:lnSpc>
                        <a:buNone/>
                        <a:defRPr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  <a:latin typeface="Montserrat (Body)"/>
                        </a:rPr>
                        <a:t>Business</a:t>
                      </a:r>
                      <a:endParaRPr lang="en-US" sz="4100"/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328550"/>
                  </a:ext>
                </a:extLst>
              </a:tr>
              <a:tr h="135355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</a:rPr>
                        <a:t>Specialization</a:t>
                      </a:r>
                      <a:endParaRPr lang="en-US" sz="4100"/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4">
                      <a:solidFill>
                        <a:srgbClr val="FFFFFF"/>
                      </a:solidFill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30745"/>
                  </a:ext>
                </a:extLst>
              </a:tr>
              <a:tr h="1308434">
                <a:tc>
                  <a:txBody>
                    <a:bodyPr/>
                    <a:lstStyle/>
                    <a:p>
                      <a:pPr lvl="0" algn="ctr">
                        <a:lnSpc>
                          <a:spcPts val="2100"/>
                        </a:lnSpc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  <a:latin typeface="Segoe UI"/>
                        </a:rPr>
                        <a:t>Design &amp; Creative</a:t>
                      </a:r>
                      <a:endParaRPr lang="en-US" sz="4100"/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4">
                      <a:solidFill>
                        <a:srgbClr val="FFFFFF"/>
                      </a:solidFill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974281"/>
                  </a:ext>
                </a:extLst>
              </a:tr>
              <a:tr h="130843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  <a:latin typeface="Montserrat (Body)"/>
                        </a:rPr>
                        <a:t>Learning &amp; Education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latin typeface="Montserrat (Body)"/>
                      </a:endParaRPr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4">
                      <a:solidFill>
                        <a:srgbClr val="FFFFFF"/>
                      </a:solidFill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24585"/>
                  </a:ext>
                </a:extLst>
              </a:tr>
              <a:tr h="143818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</a:rPr>
                        <a:t>Blockchain &amp; Bitcoin</a:t>
                      </a:r>
                      <a:endParaRPr lang="en-US" sz="4100"/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4">
                      <a:solidFill>
                        <a:srgbClr val="FFFFFF"/>
                      </a:solidFill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615877"/>
                  </a:ext>
                </a:extLst>
              </a:tr>
            </a:tbl>
          </a:graphicData>
        </a:graphic>
      </p:graphicFrame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D062D0C-D90D-1C2F-1A66-6E371440B4B6}"/>
              </a:ext>
            </a:extLst>
          </p:cNvPr>
          <p:cNvCxnSpPr/>
          <p:nvPr/>
        </p:nvCxnSpPr>
        <p:spPr>
          <a:xfrm>
            <a:off x="2116667" y="2300324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F23AAC1-C4D5-077C-4C5D-6B385D41136C}"/>
              </a:ext>
            </a:extLst>
          </p:cNvPr>
          <p:cNvCxnSpPr>
            <a:cxnSpLocks/>
          </p:cNvCxnSpPr>
          <p:nvPr/>
        </p:nvCxnSpPr>
        <p:spPr>
          <a:xfrm>
            <a:off x="2116667" y="4891170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345E564-6AF6-D239-07DB-0803A33FE3F1}"/>
              </a:ext>
            </a:extLst>
          </p:cNvPr>
          <p:cNvCxnSpPr>
            <a:cxnSpLocks/>
          </p:cNvCxnSpPr>
          <p:nvPr/>
        </p:nvCxnSpPr>
        <p:spPr>
          <a:xfrm>
            <a:off x="2153574" y="6250790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0031CBC-CF1E-AC69-9A14-603F7DEBBB0E}"/>
              </a:ext>
            </a:extLst>
          </p:cNvPr>
          <p:cNvCxnSpPr>
            <a:cxnSpLocks/>
          </p:cNvCxnSpPr>
          <p:nvPr/>
        </p:nvCxnSpPr>
        <p:spPr>
          <a:xfrm>
            <a:off x="2089125" y="7546556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9AD2191-5677-3ABE-B84C-9E2372AC8A0D}"/>
              </a:ext>
            </a:extLst>
          </p:cNvPr>
          <p:cNvCxnSpPr>
            <a:cxnSpLocks/>
          </p:cNvCxnSpPr>
          <p:nvPr/>
        </p:nvCxnSpPr>
        <p:spPr>
          <a:xfrm>
            <a:off x="2130437" y="8848749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9B8C6A-3933-9988-DF22-B80BA2EFAF32}"/>
              </a:ext>
            </a:extLst>
          </p:cNvPr>
          <p:cNvSpPr/>
          <p:nvPr/>
        </p:nvSpPr>
        <p:spPr>
          <a:xfrm>
            <a:off x="2302387" y="1357192"/>
            <a:ext cx="1815719" cy="4938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26" name="TextBox 120">
            <a:extLst>
              <a:ext uri="{FF2B5EF4-FFF2-40B4-BE49-F238E27FC236}">
                <a16:creationId xmlns:a16="http://schemas.microsoft.com/office/drawing/2014/main" id="{0228018A-A8B5-6423-9635-4E02F524DBD1}"/>
              </a:ext>
            </a:extLst>
          </p:cNvPr>
          <p:cNvSpPr txBox="1"/>
          <p:nvPr/>
        </p:nvSpPr>
        <p:spPr>
          <a:xfrm>
            <a:off x="2343640" y="1357516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lnSpc>
                <a:spcPts val="1740"/>
              </a:lnSpc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Executive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36D17C-7D9C-9B0D-E1D3-BBCC80CD8A1F}"/>
              </a:ext>
            </a:extLst>
          </p:cNvPr>
          <p:cNvSpPr/>
          <p:nvPr/>
        </p:nvSpPr>
        <p:spPr>
          <a:xfrm>
            <a:off x="4230338" y="1362716"/>
            <a:ext cx="1815719" cy="480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30" name="TextBox 123">
            <a:extLst>
              <a:ext uri="{FF2B5EF4-FFF2-40B4-BE49-F238E27FC236}">
                <a16:creationId xmlns:a16="http://schemas.microsoft.com/office/drawing/2014/main" id="{AB466185-FA06-8045-F262-7F2BB076BE17}"/>
              </a:ext>
            </a:extLst>
          </p:cNvPr>
          <p:cNvSpPr txBox="1"/>
          <p:nvPr/>
        </p:nvSpPr>
        <p:spPr>
          <a:xfrm>
            <a:off x="4266829" y="1371286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lnSpc>
                <a:spcPts val="1740"/>
              </a:lnSpc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Everyone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5ADB30-9D3A-A7EF-3967-4E192EBB8939}"/>
              </a:ext>
            </a:extLst>
          </p:cNvPr>
          <p:cNvSpPr/>
          <p:nvPr/>
        </p:nvSpPr>
        <p:spPr>
          <a:xfrm>
            <a:off x="6185829" y="1362715"/>
            <a:ext cx="3330540" cy="480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7" name="TextBox 123">
            <a:extLst>
              <a:ext uri="{FF2B5EF4-FFF2-40B4-BE49-F238E27FC236}">
                <a16:creationId xmlns:a16="http://schemas.microsoft.com/office/drawing/2014/main" id="{87E7BE8A-F010-3AC5-C860-A9A45534AEC5}"/>
              </a:ext>
            </a:extLst>
          </p:cNvPr>
          <p:cNvSpPr txBox="1"/>
          <p:nvPr/>
        </p:nvSpPr>
        <p:spPr>
          <a:xfrm>
            <a:off x="6286416" y="1343744"/>
            <a:ext cx="3105150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  <a:sym typeface="Montserrat Bold"/>
              </a:rPr>
              <a:t>AI+ Prompt Engineer Level 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3F1BDE-0A1F-5EAD-34A9-C0D8B486C077}"/>
              </a:ext>
            </a:extLst>
          </p:cNvPr>
          <p:cNvSpPr/>
          <p:nvPr/>
        </p:nvSpPr>
        <p:spPr>
          <a:xfrm>
            <a:off x="2274844" y="2682649"/>
            <a:ext cx="1430129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Sales</a:t>
            </a:r>
            <a:endParaRPr lang="en-US" sz="1500" kern="1200">
              <a:solidFill>
                <a:srgbClr val="000000"/>
              </a:solidFill>
              <a:latin typeface="Montserrat Bold"/>
              <a:ea typeface="+mn-lt"/>
              <a:cs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779F60-872A-8128-3D29-5E7FED90F4E4}"/>
              </a:ext>
            </a:extLst>
          </p:cNvPr>
          <p:cNvSpPr/>
          <p:nvPr/>
        </p:nvSpPr>
        <p:spPr>
          <a:xfrm>
            <a:off x="3840812" y="2682649"/>
            <a:ext cx="2118683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3" name="TextBox 120">
            <a:extLst>
              <a:ext uri="{FF2B5EF4-FFF2-40B4-BE49-F238E27FC236}">
                <a16:creationId xmlns:a16="http://schemas.microsoft.com/office/drawing/2014/main" id="{2FAB87CB-AF07-1A10-08C7-B20CA6BF4B1D}"/>
              </a:ext>
            </a:extLst>
          </p:cNvPr>
          <p:cNvSpPr txBox="1"/>
          <p:nvPr/>
        </p:nvSpPr>
        <p:spPr>
          <a:xfrm>
            <a:off x="4010002" y="2672324"/>
            <a:ext cx="1800569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Researcher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F04783E-748A-AC79-5AA0-0FAD35204F8F}"/>
              </a:ext>
            </a:extLst>
          </p:cNvPr>
          <p:cNvSpPr/>
          <p:nvPr/>
        </p:nvSpPr>
        <p:spPr>
          <a:xfrm>
            <a:off x="6095334" y="2682649"/>
            <a:ext cx="1554069" cy="4938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5" name="TextBox 120">
            <a:extLst>
              <a:ext uri="{FF2B5EF4-FFF2-40B4-BE49-F238E27FC236}">
                <a16:creationId xmlns:a16="http://schemas.microsoft.com/office/drawing/2014/main" id="{620F5183-E32A-1ED1-75A3-CA5F99C04531}"/>
              </a:ext>
            </a:extLst>
          </p:cNvPr>
          <p:cNvSpPr txBox="1"/>
          <p:nvPr/>
        </p:nvSpPr>
        <p:spPr>
          <a:xfrm>
            <a:off x="5951723" y="2672324"/>
            <a:ext cx="1800569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Writer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9F3491-7B77-156F-5A34-4168838EF002}"/>
              </a:ext>
            </a:extLst>
          </p:cNvPr>
          <p:cNvSpPr/>
          <p:nvPr/>
        </p:nvSpPr>
        <p:spPr>
          <a:xfrm>
            <a:off x="7785243" y="2682649"/>
            <a:ext cx="1554069" cy="4938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7" name="TextBox 120">
            <a:extLst>
              <a:ext uri="{FF2B5EF4-FFF2-40B4-BE49-F238E27FC236}">
                <a16:creationId xmlns:a16="http://schemas.microsoft.com/office/drawing/2014/main" id="{92516476-FB70-D531-80E4-21D488A4D4B6}"/>
              </a:ext>
            </a:extLst>
          </p:cNvPr>
          <p:cNvSpPr txBox="1"/>
          <p:nvPr/>
        </p:nvSpPr>
        <p:spPr>
          <a:xfrm>
            <a:off x="7659337" y="2672324"/>
            <a:ext cx="1800569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Finance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5500BB-7BAF-2388-BB8A-F62FC1FA72F6}"/>
              </a:ext>
            </a:extLst>
          </p:cNvPr>
          <p:cNvSpPr/>
          <p:nvPr/>
        </p:nvSpPr>
        <p:spPr>
          <a:xfrm>
            <a:off x="9475151" y="2682649"/>
            <a:ext cx="1554069" cy="4938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9" name="TextBox 120">
            <a:extLst>
              <a:ext uri="{FF2B5EF4-FFF2-40B4-BE49-F238E27FC236}">
                <a16:creationId xmlns:a16="http://schemas.microsoft.com/office/drawing/2014/main" id="{4E551B97-D7ED-4D15-2B05-0F39422EA638}"/>
              </a:ext>
            </a:extLst>
          </p:cNvPr>
          <p:cNvSpPr txBox="1"/>
          <p:nvPr/>
        </p:nvSpPr>
        <p:spPr>
          <a:xfrm>
            <a:off x="9325639" y="2672324"/>
            <a:ext cx="1800569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Legal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2E65B3-30F8-E8E1-9943-A7742A9F39C9}"/>
              </a:ext>
            </a:extLst>
          </p:cNvPr>
          <p:cNvSpPr/>
          <p:nvPr/>
        </p:nvSpPr>
        <p:spPr>
          <a:xfrm>
            <a:off x="11165060" y="2682649"/>
            <a:ext cx="1554069" cy="4938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1" name="TextBox 120">
            <a:extLst>
              <a:ext uri="{FF2B5EF4-FFF2-40B4-BE49-F238E27FC236}">
                <a16:creationId xmlns:a16="http://schemas.microsoft.com/office/drawing/2014/main" id="{87AED8A8-B63B-6894-6D8F-2ABEC52DFA03}"/>
              </a:ext>
            </a:extLst>
          </p:cNvPr>
          <p:cNvSpPr txBox="1"/>
          <p:nvPr/>
        </p:nvSpPr>
        <p:spPr>
          <a:xfrm>
            <a:off x="11033252" y="2672324"/>
            <a:ext cx="1800569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Ethics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E60C05-BE51-2825-9DA1-81BF870C789A}"/>
              </a:ext>
            </a:extLst>
          </p:cNvPr>
          <p:cNvSpPr/>
          <p:nvPr/>
        </p:nvSpPr>
        <p:spPr>
          <a:xfrm>
            <a:off x="12854969" y="2675764"/>
            <a:ext cx="2407875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3" name="TextBox 120">
            <a:extLst>
              <a:ext uri="{FF2B5EF4-FFF2-40B4-BE49-F238E27FC236}">
                <a16:creationId xmlns:a16="http://schemas.microsoft.com/office/drawing/2014/main" id="{5C97E3E8-1ED8-DFAA-6032-7B7DE909323A}"/>
              </a:ext>
            </a:extLst>
          </p:cNvPr>
          <p:cNvSpPr txBox="1"/>
          <p:nvPr/>
        </p:nvSpPr>
        <p:spPr>
          <a:xfrm>
            <a:off x="12713324" y="2672324"/>
            <a:ext cx="2681916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Chief AI Officer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C62AB9-B824-4988-94F9-EAE9FED00DDA}"/>
              </a:ext>
            </a:extLst>
          </p:cNvPr>
          <p:cNvSpPr/>
          <p:nvPr/>
        </p:nvSpPr>
        <p:spPr>
          <a:xfrm>
            <a:off x="15398684" y="2675764"/>
            <a:ext cx="2545586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5" name="TextBox 120">
            <a:extLst>
              <a:ext uri="{FF2B5EF4-FFF2-40B4-BE49-F238E27FC236}">
                <a16:creationId xmlns:a16="http://schemas.microsoft.com/office/drawing/2014/main" id="{179B3213-6A2B-6AB1-502B-3C02D8141A95}"/>
              </a:ext>
            </a:extLst>
          </p:cNvPr>
          <p:cNvSpPr txBox="1"/>
          <p:nvPr/>
        </p:nvSpPr>
        <p:spPr>
          <a:xfrm>
            <a:off x="15316058" y="2686094"/>
            <a:ext cx="2681916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Product Manager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A36C51-532A-4B54-0995-8B4E72556BC2}"/>
              </a:ext>
            </a:extLst>
          </p:cNvPr>
          <p:cNvSpPr/>
          <p:nvPr/>
        </p:nvSpPr>
        <p:spPr>
          <a:xfrm>
            <a:off x="2302385" y="3316120"/>
            <a:ext cx="1815719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7" name="TextBox 120">
            <a:extLst>
              <a:ext uri="{FF2B5EF4-FFF2-40B4-BE49-F238E27FC236}">
                <a16:creationId xmlns:a16="http://schemas.microsoft.com/office/drawing/2014/main" id="{914B8049-6ED2-1BFC-86FA-A4210622A5F0}"/>
              </a:ext>
            </a:extLst>
          </p:cNvPr>
          <p:cNvSpPr txBox="1"/>
          <p:nvPr/>
        </p:nvSpPr>
        <p:spPr>
          <a:xfrm>
            <a:off x="1958110" y="3319564"/>
            <a:ext cx="2489123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Marketing</a:t>
            </a:r>
            <a:endParaRPr lang="en-US" sz="1500" b="1" kern="1200">
              <a:solidFill>
                <a:srgbClr val="252939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3A44BE-99C9-DD2E-724A-4733FDB5C0AC}"/>
              </a:ext>
            </a:extLst>
          </p:cNvPr>
          <p:cNvSpPr/>
          <p:nvPr/>
        </p:nvSpPr>
        <p:spPr>
          <a:xfrm>
            <a:off x="4257878" y="3316118"/>
            <a:ext cx="2669525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9" name="TextBox 120">
            <a:extLst>
              <a:ext uri="{FF2B5EF4-FFF2-40B4-BE49-F238E27FC236}">
                <a16:creationId xmlns:a16="http://schemas.microsoft.com/office/drawing/2014/main" id="{29FFC761-F7DC-36AC-D3F0-87B26B9856C8}"/>
              </a:ext>
            </a:extLst>
          </p:cNvPr>
          <p:cNvSpPr txBox="1"/>
          <p:nvPr/>
        </p:nvSpPr>
        <p:spPr>
          <a:xfrm>
            <a:off x="4340506" y="3319564"/>
            <a:ext cx="2489123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Human Resources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F375E65-797E-894B-4958-7A912611F7FA}"/>
              </a:ext>
            </a:extLst>
          </p:cNvPr>
          <p:cNvSpPr/>
          <p:nvPr/>
        </p:nvSpPr>
        <p:spPr>
          <a:xfrm>
            <a:off x="7067180" y="3316117"/>
            <a:ext cx="2173764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1" name="TextBox 120">
            <a:extLst>
              <a:ext uri="{FF2B5EF4-FFF2-40B4-BE49-F238E27FC236}">
                <a16:creationId xmlns:a16="http://schemas.microsoft.com/office/drawing/2014/main" id="{91875A91-DCD4-9612-38A9-D7C60481640A}"/>
              </a:ext>
            </a:extLst>
          </p:cNvPr>
          <p:cNvSpPr txBox="1"/>
          <p:nvPr/>
        </p:nvSpPr>
        <p:spPr>
          <a:xfrm>
            <a:off x="6943238" y="3319564"/>
            <a:ext cx="2489123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Supply Chain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B42B95-19BC-2AD3-80A1-E39F6D5EC871}"/>
              </a:ext>
            </a:extLst>
          </p:cNvPr>
          <p:cNvSpPr/>
          <p:nvPr/>
        </p:nvSpPr>
        <p:spPr>
          <a:xfrm>
            <a:off x="9408263" y="3316114"/>
            <a:ext cx="2697066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3" name="TextBox 120">
            <a:extLst>
              <a:ext uri="{FF2B5EF4-FFF2-40B4-BE49-F238E27FC236}">
                <a16:creationId xmlns:a16="http://schemas.microsoft.com/office/drawing/2014/main" id="{268A5263-BDDE-23E8-2A0F-BFC0782F905A}"/>
              </a:ext>
            </a:extLst>
          </p:cNvPr>
          <p:cNvSpPr txBox="1"/>
          <p:nvPr/>
        </p:nvSpPr>
        <p:spPr>
          <a:xfrm>
            <a:off x="9504659" y="3319564"/>
            <a:ext cx="2489123" cy="50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Customer Service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47722FE-9FA9-9FB5-25CC-47FD1E71C410}"/>
              </a:ext>
            </a:extLst>
          </p:cNvPr>
          <p:cNvSpPr/>
          <p:nvPr/>
        </p:nvSpPr>
        <p:spPr>
          <a:xfrm>
            <a:off x="12266672" y="3316112"/>
            <a:ext cx="3051216" cy="507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5" name="TextBox 120">
            <a:extLst>
              <a:ext uri="{FF2B5EF4-FFF2-40B4-BE49-F238E27FC236}">
                <a16:creationId xmlns:a16="http://schemas.microsoft.com/office/drawing/2014/main" id="{1B17AB83-E2CC-20DF-EA1B-F239BD6E8198}"/>
              </a:ext>
            </a:extLst>
          </p:cNvPr>
          <p:cNvSpPr txBox="1"/>
          <p:nvPr/>
        </p:nvSpPr>
        <p:spPr>
          <a:xfrm>
            <a:off x="12239129" y="3297997"/>
            <a:ext cx="3049839" cy="52576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Project Manager Level 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FC9334-8FA9-7DC4-1E8D-D9B19B9195BA}"/>
              </a:ext>
            </a:extLst>
          </p:cNvPr>
          <p:cNvSpPr/>
          <p:nvPr/>
        </p:nvSpPr>
        <p:spPr>
          <a:xfrm>
            <a:off x="2343699" y="5316377"/>
            <a:ext cx="1994742" cy="521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7" name="TextBox 120">
            <a:extLst>
              <a:ext uri="{FF2B5EF4-FFF2-40B4-BE49-F238E27FC236}">
                <a16:creationId xmlns:a16="http://schemas.microsoft.com/office/drawing/2014/main" id="{F181949B-AD34-D554-B4A2-534BA42A22E1}"/>
              </a:ext>
            </a:extLst>
          </p:cNvPr>
          <p:cNvSpPr txBox="1"/>
          <p:nvPr/>
        </p:nvSpPr>
        <p:spPr>
          <a:xfrm>
            <a:off x="2495119" y="5309815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Healthcare</a:t>
            </a:r>
            <a:endParaRPr lang="en-US" sz="1500" b="1" kern="1200">
              <a:solidFill>
                <a:srgbClr val="252939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BB4CC54-E5E6-FA04-9114-949AD58FCC16}"/>
              </a:ext>
            </a:extLst>
          </p:cNvPr>
          <p:cNvSpPr/>
          <p:nvPr/>
        </p:nvSpPr>
        <p:spPr>
          <a:xfrm>
            <a:off x="4464446" y="5316377"/>
            <a:ext cx="2132453" cy="521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9" name="TextBox 120">
            <a:extLst>
              <a:ext uri="{FF2B5EF4-FFF2-40B4-BE49-F238E27FC236}">
                <a16:creationId xmlns:a16="http://schemas.microsoft.com/office/drawing/2014/main" id="{67755DF1-CBE8-5057-0CC0-409F51A1E5C8}"/>
              </a:ext>
            </a:extLst>
          </p:cNvPr>
          <p:cNvSpPr txBox="1"/>
          <p:nvPr/>
        </p:nvSpPr>
        <p:spPr>
          <a:xfrm>
            <a:off x="4657178" y="5323585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Government</a:t>
            </a:r>
            <a:endParaRPr lang="en-US" sz="1500" b="1" kern="1200">
              <a:solidFill>
                <a:srgbClr val="252939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6E1EAB-543C-4E7A-43EE-A92525F65070}"/>
              </a:ext>
            </a:extLst>
          </p:cNvPr>
          <p:cNvSpPr/>
          <p:nvPr/>
        </p:nvSpPr>
        <p:spPr>
          <a:xfrm>
            <a:off x="2274843" y="6624629"/>
            <a:ext cx="2118681" cy="50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41" name="TextBox 120">
            <a:extLst>
              <a:ext uri="{FF2B5EF4-FFF2-40B4-BE49-F238E27FC236}">
                <a16:creationId xmlns:a16="http://schemas.microsoft.com/office/drawing/2014/main" id="{DE2B3E4E-6554-DCB3-A485-BD171A26F9B8}"/>
              </a:ext>
            </a:extLst>
          </p:cNvPr>
          <p:cNvSpPr txBox="1"/>
          <p:nvPr/>
        </p:nvSpPr>
        <p:spPr>
          <a:xfrm>
            <a:off x="2495117" y="6631840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UX Designer</a:t>
            </a:r>
            <a:endParaRPr lang="en-US" sz="1500" b="1" kern="1200">
              <a:solidFill>
                <a:srgbClr val="252939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4A30EC6-4932-8D92-5404-B77C4A37940C}"/>
              </a:ext>
            </a:extLst>
          </p:cNvPr>
          <p:cNvSpPr/>
          <p:nvPr/>
        </p:nvSpPr>
        <p:spPr>
          <a:xfrm>
            <a:off x="4533301" y="6610857"/>
            <a:ext cx="1526528" cy="50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45" name="TextBox 120">
            <a:extLst>
              <a:ext uri="{FF2B5EF4-FFF2-40B4-BE49-F238E27FC236}">
                <a16:creationId xmlns:a16="http://schemas.microsoft.com/office/drawing/2014/main" id="{D2B1FC18-1901-FC1F-DDDC-0005C58681CD}"/>
              </a:ext>
            </a:extLst>
          </p:cNvPr>
          <p:cNvSpPr txBox="1"/>
          <p:nvPr/>
        </p:nvSpPr>
        <p:spPr>
          <a:xfrm>
            <a:off x="4450610" y="6618068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Design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CCF539-B990-70BC-DD85-AD632EC0BF40}"/>
              </a:ext>
            </a:extLst>
          </p:cNvPr>
          <p:cNvSpPr/>
          <p:nvPr/>
        </p:nvSpPr>
        <p:spPr>
          <a:xfrm>
            <a:off x="2343697" y="7946651"/>
            <a:ext cx="1691780" cy="50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1" name="TextBox 120">
            <a:extLst>
              <a:ext uri="{FF2B5EF4-FFF2-40B4-BE49-F238E27FC236}">
                <a16:creationId xmlns:a16="http://schemas.microsoft.com/office/drawing/2014/main" id="{240DCEDB-AE84-88F3-F061-6B087397B598}"/>
              </a:ext>
            </a:extLst>
          </p:cNvPr>
          <p:cNvSpPr txBox="1"/>
          <p:nvPr/>
        </p:nvSpPr>
        <p:spPr>
          <a:xfrm>
            <a:off x="2343634" y="7953862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Educator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677FCC6-E7B9-9267-DF85-B57915CC378F}"/>
              </a:ext>
            </a:extLst>
          </p:cNvPr>
          <p:cNvSpPr/>
          <p:nvPr/>
        </p:nvSpPr>
        <p:spPr>
          <a:xfrm>
            <a:off x="4161482" y="7946649"/>
            <a:ext cx="3468248" cy="50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43" name="TextBox 120">
            <a:extLst>
              <a:ext uri="{FF2B5EF4-FFF2-40B4-BE49-F238E27FC236}">
                <a16:creationId xmlns:a16="http://schemas.microsoft.com/office/drawing/2014/main" id="{8A1ABCDB-2AA1-F6C1-8A50-3886C06C29D9}"/>
              </a:ext>
            </a:extLst>
          </p:cNvPr>
          <p:cNvSpPr txBox="1"/>
          <p:nvPr/>
        </p:nvSpPr>
        <p:spPr>
          <a:xfrm>
            <a:off x="3610573" y="7953862"/>
            <a:ext cx="4573091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Learning &amp; Development</a:t>
            </a:r>
            <a:endParaRPr lang="en-US" sz="2700" kern="1200">
              <a:latin typeface="Montserrat (Body)"/>
              <a:ea typeface="Montserrat Bold"/>
              <a:cs typeface="Montserrat Bold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0C8BFC7-8AD8-D9C3-910C-ECD3E1A65513}"/>
              </a:ext>
            </a:extLst>
          </p:cNvPr>
          <p:cNvSpPr/>
          <p:nvPr/>
        </p:nvSpPr>
        <p:spPr>
          <a:xfrm>
            <a:off x="2385008" y="9268674"/>
            <a:ext cx="2352791" cy="50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47" name="TextBox 120">
            <a:extLst>
              <a:ext uri="{FF2B5EF4-FFF2-40B4-BE49-F238E27FC236}">
                <a16:creationId xmlns:a16="http://schemas.microsoft.com/office/drawing/2014/main" id="{EA6A1728-BBF8-FD3B-6D64-400BCA2308AB}"/>
              </a:ext>
            </a:extLst>
          </p:cNvPr>
          <p:cNvSpPr txBox="1"/>
          <p:nvPr/>
        </p:nvSpPr>
        <p:spPr>
          <a:xfrm>
            <a:off x="2357402" y="9399824"/>
            <a:ext cx="2355945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Bitcoin+ Everyone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algn="ctr" defTabSz="914535">
              <a:buClrTx/>
              <a:defRPr/>
            </a:pPr>
            <a:endParaRPr lang="en-US" sz="1500" b="1" kern="1200">
              <a:solidFill>
                <a:srgbClr val="25293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B1E1E76-B88B-58B6-6081-60969F3EECEC}"/>
              </a:ext>
            </a:extLst>
          </p:cNvPr>
          <p:cNvSpPr/>
          <p:nvPr/>
        </p:nvSpPr>
        <p:spPr>
          <a:xfrm>
            <a:off x="4877575" y="9268674"/>
            <a:ext cx="2352791" cy="50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51" name="TextBox 120">
            <a:extLst>
              <a:ext uri="{FF2B5EF4-FFF2-40B4-BE49-F238E27FC236}">
                <a16:creationId xmlns:a16="http://schemas.microsoft.com/office/drawing/2014/main" id="{3E0B3539-F910-3623-928F-9257AD77556B}"/>
              </a:ext>
            </a:extLst>
          </p:cNvPr>
          <p:cNvSpPr txBox="1"/>
          <p:nvPr/>
        </p:nvSpPr>
        <p:spPr>
          <a:xfrm>
            <a:off x="4849968" y="9399824"/>
            <a:ext cx="2355945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Bitcoin+ Executive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algn="ctr" defTabSz="914535">
              <a:buClrTx/>
              <a:defRPr/>
            </a:pPr>
            <a:endParaRPr lang="en-US" sz="1500" b="1" kern="1200">
              <a:solidFill>
                <a:srgbClr val="25293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CCAA335-1F81-8D77-B577-BD54B7B75E20}"/>
              </a:ext>
            </a:extLst>
          </p:cNvPr>
          <p:cNvSpPr/>
          <p:nvPr/>
        </p:nvSpPr>
        <p:spPr>
          <a:xfrm>
            <a:off x="7370141" y="9268676"/>
            <a:ext cx="2724609" cy="50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55" name="TextBox 120">
            <a:extLst>
              <a:ext uri="{FF2B5EF4-FFF2-40B4-BE49-F238E27FC236}">
                <a16:creationId xmlns:a16="http://schemas.microsoft.com/office/drawing/2014/main" id="{2444B545-E3E3-4815-6D74-40B362C1F4CC}"/>
              </a:ext>
            </a:extLst>
          </p:cNvPr>
          <p:cNvSpPr txBox="1"/>
          <p:nvPr/>
        </p:nvSpPr>
        <p:spPr>
          <a:xfrm>
            <a:off x="7562871" y="9399824"/>
            <a:ext cx="2355945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Blockchain+ Executive</a:t>
            </a:r>
            <a:endParaRPr lang="en-US" sz="1500" b="1" kern="1200">
              <a:solidFill>
                <a:srgbClr val="252939"/>
              </a:solidFill>
              <a:latin typeface="Montserrat Bold"/>
              <a:ea typeface="+mn-ea"/>
              <a:cs typeface="+mn-cs"/>
            </a:endParaRPr>
          </a:p>
          <a:p>
            <a:pPr algn="ctr" defTabSz="914535">
              <a:buClrTx/>
              <a:defRPr/>
            </a:pPr>
            <a:endParaRPr lang="en-US" sz="1500" b="1" kern="1200">
              <a:solidFill>
                <a:srgbClr val="25293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3BE2208-106D-0063-E28C-2A5DB9C9490C}"/>
              </a:ext>
            </a:extLst>
          </p:cNvPr>
          <p:cNvSpPr/>
          <p:nvPr/>
        </p:nvSpPr>
        <p:spPr>
          <a:xfrm>
            <a:off x="9751242" y="1362715"/>
            <a:ext cx="2031378" cy="480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Foundation</a:t>
            </a:r>
            <a:endParaRPr lang="en-US" sz="2700" b="1" kern="1200">
              <a:solidFill>
                <a:prstClr val="white"/>
              </a:solidFill>
              <a:latin typeface="Montserrat Bold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B31324-4D0C-44CB-BE57-7D3F86854EF5}"/>
              </a:ext>
            </a:extLst>
          </p:cNvPr>
          <p:cNvSpPr/>
          <p:nvPr/>
        </p:nvSpPr>
        <p:spPr>
          <a:xfrm>
            <a:off x="2281595" y="4114055"/>
            <a:ext cx="3310008" cy="507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Project Manager Level 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98DD506-7BCE-5526-53B9-BCCBC1F94D30}"/>
              </a:ext>
            </a:extLst>
          </p:cNvPr>
          <p:cNvSpPr/>
          <p:nvPr/>
        </p:nvSpPr>
        <p:spPr>
          <a:xfrm>
            <a:off x="5810632" y="4114061"/>
            <a:ext cx="2022545" cy="507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Real Estate</a:t>
            </a:r>
            <a:endParaRPr lang="en-US" sz="1500" kern="1200">
              <a:solidFill>
                <a:srgbClr val="000000"/>
              </a:solidFill>
              <a:latin typeface="Montserrat Bold"/>
              <a:ea typeface="+mn-lt"/>
              <a:cs typeface="+mn-lt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BBC376-18F0-821D-9C19-7E4718A89F9D}"/>
              </a:ext>
            </a:extLst>
          </p:cNvPr>
          <p:cNvSpPr/>
          <p:nvPr/>
        </p:nvSpPr>
        <p:spPr>
          <a:xfrm>
            <a:off x="6832028" y="5321751"/>
            <a:ext cx="2296406" cy="5291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Policy Maker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E7EF09B-4CAE-109D-CBE3-799025D1A9D5}"/>
              </a:ext>
            </a:extLst>
          </p:cNvPr>
          <p:cNvSpPr/>
          <p:nvPr/>
        </p:nvSpPr>
        <p:spPr>
          <a:xfrm>
            <a:off x="9333688" y="5321750"/>
            <a:ext cx="2296406" cy="5291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Military</a:t>
            </a:r>
          </a:p>
        </p:txBody>
      </p:sp>
    </p:spTree>
    <p:extLst>
      <p:ext uri="{BB962C8B-B14F-4D97-AF65-F5344CB8AC3E}">
        <p14:creationId xmlns:p14="http://schemas.microsoft.com/office/powerpoint/2010/main" val="251595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1AE108F8-0DB5-CFA8-4FD5-7675C041B7C6}"/>
              </a:ext>
            </a:extLst>
          </p:cNvPr>
          <p:cNvGraphicFramePr>
            <a:graphicFrameLocks noGrp="1"/>
          </p:cNvGraphicFramePr>
          <p:nvPr/>
        </p:nvGraphicFramePr>
        <p:xfrm>
          <a:off x="0" y="-14287"/>
          <a:ext cx="18300480" cy="884810"/>
        </p:xfrm>
        <a:graphic>
          <a:graphicData uri="http://schemas.openxmlformats.org/drawingml/2006/table">
            <a:tbl>
              <a:tblPr/>
              <a:tblGrid>
                <a:gridCol w="1822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8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9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9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10">
                <a:tc gridSpan="5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3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Technical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AD2E6B3F-4A03-2C69-F626-8A1B8689504E}"/>
              </a:ext>
            </a:extLst>
          </p:cNvPr>
          <p:cNvGraphicFramePr>
            <a:graphicFrameLocks noGrp="1"/>
          </p:cNvGraphicFramePr>
          <p:nvPr/>
        </p:nvGraphicFramePr>
        <p:xfrm>
          <a:off x="-3477" y="867881"/>
          <a:ext cx="2120942" cy="9389093"/>
        </p:xfrm>
        <a:graphic>
          <a:graphicData uri="http://schemas.openxmlformats.org/drawingml/2006/table">
            <a:tbl>
              <a:tblPr/>
              <a:tblGrid>
                <a:gridCol w="2120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77819">
                <a:tc>
                  <a:txBody>
                    <a:bodyPr/>
                    <a:lstStyle/>
                    <a:p>
                      <a:pPr lvl="0" algn="ctr">
                        <a:lnSpc>
                          <a:spcPts val="2100"/>
                        </a:lnSpc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</a:rPr>
                        <a:t>Data &amp; Robotics</a:t>
                      </a:r>
                      <a:endParaRPr lang="en-US" sz="4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781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</a:rPr>
                        <a:t>Development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328550"/>
                  </a:ext>
                </a:extLst>
              </a:tr>
              <a:tr h="187781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</a:rPr>
                        <a:t>Security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4">
                      <a:solidFill>
                        <a:srgbClr val="FFFFFF"/>
                      </a:solidFill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30745"/>
                  </a:ext>
                </a:extLst>
              </a:tr>
              <a:tr h="187781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</a:rPr>
                        <a:t>Cloud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4">
                      <a:solidFill>
                        <a:srgbClr val="FFFFFF"/>
                      </a:solidFill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974281"/>
                  </a:ext>
                </a:extLst>
              </a:tr>
              <a:tr h="187781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FFFFFF"/>
                          </a:solidFill>
                        </a:rPr>
                        <a:t>Blockchain &amp; Bitcoin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9525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4">
                      <a:solidFill>
                        <a:srgbClr val="FFFFFF"/>
                      </a:solidFill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24585"/>
                  </a:ext>
                </a:extLst>
              </a:tr>
            </a:tbl>
          </a:graphicData>
        </a:graphic>
      </p:graphicFrame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F5FDD72-6DD4-2EF8-8C52-7C7D39E230CB}"/>
              </a:ext>
            </a:extLst>
          </p:cNvPr>
          <p:cNvCxnSpPr/>
          <p:nvPr/>
        </p:nvCxnSpPr>
        <p:spPr>
          <a:xfrm>
            <a:off x="2116667" y="2737556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655F4A4-2D1C-8AC9-6C3B-8BB85D04A2DF}"/>
              </a:ext>
            </a:extLst>
          </p:cNvPr>
          <p:cNvCxnSpPr>
            <a:cxnSpLocks/>
          </p:cNvCxnSpPr>
          <p:nvPr/>
        </p:nvCxnSpPr>
        <p:spPr>
          <a:xfrm>
            <a:off x="2116667" y="4607313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1508A03-2A87-17D8-5769-3E23F977F673}"/>
              </a:ext>
            </a:extLst>
          </p:cNvPr>
          <p:cNvCxnSpPr>
            <a:cxnSpLocks/>
          </p:cNvCxnSpPr>
          <p:nvPr/>
        </p:nvCxnSpPr>
        <p:spPr>
          <a:xfrm>
            <a:off x="2070947" y="6490406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1907D4F-AF3E-24A5-5E44-09BF195DFC5A}"/>
              </a:ext>
            </a:extLst>
          </p:cNvPr>
          <p:cNvCxnSpPr>
            <a:cxnSpLocks/>
          </p:cNvCxnSpPr>
          <p:nvPr/>
        </p:nvCxnSpPr>
        <p:spPr>
          <a:xfrm>
            <a:off x="2116667" y="8390207"/>
            <a:ext cx="16210137" cy="4797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EF5567-E64C-F176-F5F2-0BA20E045171}"/>
              </a:ext>
            </a:extLst>
          </p:cNvPr>
          <p:cNvSpPr/>
          <p:nvPr/>
        </p:nvSpPr>
        <p:spPr>
          <a:xfrm>
            <a:off x="2343698" y="1591300"/>
            <a:ext cx="1251107" cy="4938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6" name="TextBox 120">
            <a:extLst>
              <a:ext uri="{FF2B5EF4-FFF2-40B4-BE49-F238E27FC236}">
                <a16:creationId xmlns:a16="http://schemas.microsoft.com/office/drawing/2014/main" id="{3CF7FA45-0A7F-797C-5E0C-516FAA3DEE85}"/>
              </a:ext>
            </a:extLst>
          </p:cNvPr>
          <p:cNvSpPr txBox="1"/>
          <p:nvPr/>
        </p:nvSpPr>
        <p:spPr>
          <a:xfrm>
            <a:off x="2109530" y="1591624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lnSpc>
                <a:spcPts val="1740"/>
              </a:lnSpc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Data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2F000F-C796-E3BB-2602-BA1EE6A7EFB8}"/>
              </a:ext>
            </a:extLst>
          </p:cNvPr>
          <p:cNvSpPr/>
          <p:nvPr/>
        </p:nvSpPr>
        <p:spPr>
          <a:xfrm>
            <a:off x="3734579" y="1596824"/>
            <a:ext cx="1815719" cy="480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0" name="TextBox 123">
            <a:extLst>
              <a:ext uri="{FF2B5EF4-FFF2-40B4-BE49-F238E27FC236}">
                <a16:creationId xmlns:a16="http://schemas.microsoft.com/office/drawing/2014/main" id="{A593C182-C137-B396-0840-11DD7E12B196}"/>
              </a:ext>
            </a:extLst>
          </p:cNvPr>
          <p:cNvSpPr txBox="1"/>
          <p:nvPr/>
        </p:nvSpPr>
        <p:spPr>
          <a:xfrm>
            <a:off x="3826154" y="1605394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lnSpc>
                <a:spcPts val="1740"/>
              </a:lnSpc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Quantum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003A05-1FE5-0E37-360A-ED67DE2ABE95}"/>
              </a:ext>
            </a:extLst>
          </p:cNvPr>
          <p:cNvSpPr/>
          <p:nvPr/>
        </p:nvSpPr>
        <p:spPr>
          <a:xfrm>
            <a:off x="5717615" y="1596823"/>
            <a:ext cx="1678008" cy="480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2" name="TextBox 123">
            <a:extLst>
              <a:ext uri="{FF2B5EF4-FFF2-40B4-BE49-F238E27FC236}">
                <a16:creationId xmlns:a16="http://schemas.microsoft.com/office/drawing/2014/main" id="{8458D5E8-7A21-898F-BAB0-C2DB393C4601}"/>
              </a:ext>
            </a:extLst>
          </p:cNvPr>
          <p:cNvSpPr txBox="1"/>
          <p:nvPr/>
        </p:nvSpPr>
        <p:spPr>
          <a:xfrm>
            <a:off x="5712793" y="1605392"/>
            <a:ext cx="1681163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lnSpc>
                <a:spcPts val="1740"/>
              </a:lnSpc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</a:t>
            </a: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  <a:sym typeface="Montserrat Bold"/>
              </a:rPr>
              <a:t>Robotics</a:t>
            </a:r>
            <a:endParaRPr lang="en-US" sz="1500" b="1" kern="1200">
              <a:solidFill>
                <a:srgbClr val="252939"/>
              </a:solidFill>
              <a:latin typeface="Montserrat Bold"/>
              <a:ea typeface="+mn-lt"/>
              <a:cs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1391D4-E1D8-2901-C826-40FD8B68AFD9}"/>
              </a:ext>
            </a:extLst>
          </p:cNvPr>
          <p:cNvSpPr/>
          <p:nvPr/>
        </p:nvSpPr>
        <p:spPr>
          <a:xfrm>
            <a:off x="2371238" y="3353999"/>
            <a:ext cx="1815723" cy="576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4" name="TextBox 120">
            <a:extLst>
              <a:ext uri="{FF2B5EF4-FFF2-40B4-BE49-F238E27FC236}">
                <a16:creationId xmlns:a16="http://schemas.microsoft.com/office/drawing/2014/main" id="{459716E9-8258-D142-F77D-BAE04EE9B61D}"/>
              </a:ext>
            </a:extLst>
          </p:cNvPr>
          <p:cNvSpPr txBox="1"/>
          <p:nvPr/>
        </p:nvSpPr>
        <p:spPr>
          <a:xfrm>
            <a:off x="1958046" y="3409406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Developer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380B7E-093D-B0F2-B8E2-8123F07D4D0D}"/>
              </a:ext>
            </a:extLst>
          </p:cNvPr>
          <p:cNvSpPr/>
          <p:nvPr/>
        </p:nvSpPr>
        <p:spPr>
          <a:xfrm>
            <a:off x="6309768" y="3359522"/>
            <a:ext cx="3302997" cy="548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16" name="TextBox 123">
            <a:extLst>
              <a:ext uri="{FF2B5EF4-FFF2-40B4-BE49-F238E27FC236}">
                <a16:creationId xmlns:a16="http://schemas.microsoft.com/office/drawing/2014/main" id="{4B21491A-1CBC-6949-F855-AEC770F13BF5}"/>
              </a:ext>
            </a:extLst>
          </p:cNvPr>
          <p:cNvSpPr txBox="1"/>
          <p:nvPr/>
        </p:nvSpPr>
        <p:spPr>
          <a:xfrm>
            <a:off x="5409827" y="3395633"/>
            <a:ext cx="5041305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Prompt Engineer Level 2</a:t>
            </a:r>
            <a:endParaRPr lang="en-US" sz="2700" kern="1200">
              <a:latin typeface="Montserrat (Body)"/>
              <a:ea typeface="Montserrat Bold"/>
              <a:cs typeface="Montserrat Bold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BFABC3-5267-5204-38FC-F0F8E5DF2EC0}"/>
              </a:ext>
            </a:extLst>
          </p:cNvPr>
          <p:cNvSpPr/>
          <p:nvPr/>
        </p:nvSpPr>
        <p:spPr>
          <a:xfrm>
            <a:off x="4340502" y="3353998"/>
            <a:ext cx="1815723" cy="576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0" name="TextBox 120">
            <a:extLst>
              <a:ext uri="{FF2B5EF4-FFF2-40B4-BE49-F238E27FC236}">
                <a16:creationId xmlns:a16="http://schemas.microsoft.com/office/drawing/2014/main" id="{D682EFF4-5078-D366-90E2-D4BE20555B84}"/>
              </a:ext>
            </a:extLst>
          </p:cNvPr>
          <p:cNvSpPr txBox="1"/>
          <p:nvPr/>
        </p:nvSpPr>
        <p:spPr>
          <a:xfrm>
            <a:off x="3941082" y="3409405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Engineer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2CD60F-A4E1-A222-F120-26FA3352BC51}"/>
              </a:ext>
            </a:extLst>
          </p:cNvPr>
          <p:cNvSpPr/>
          <p:nvPr/>
        </p:nvSpPr>
        <p:spPr>
          <a:xfrm>
            <a:off x="2385009" y="5281949"/>
            <a:ext cx="2270169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2" name="TextBox 120">
            <a:extLst>
              <a:ext uri="{FF2B5EF4-FFF2-40B4-BE49-F238E27FC236}">
                <a16:creationId xmlns:a16="http://schemas.microsoft.com/office/drawing/2014/main" id="{7D81A74D-0DD2-C055-D5F6-5AAFBB84C21C}"/>
              </a:ext>
            </a:extLst>
          </p:cNvPr>
          <p:cNvSpPr txBox="1"/>
          <p:nvPr/>
        </p:nvSpPr>
        <p:spPr>
          <a:xfrm>
            <a:off x="2219696" y="5392442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Ethical Hacker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algn="ctr" defTabSz="914535">
              <a:buClrTx/>
              <a:defRPr/>
            </a:pPr>
            <a:endParaRPr lang="en-US" sz="1500" b="1" kern="1200">
              <a:solidFill>
                <a:srgbClr val="25293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D13BFF-6D34-9B06-3287-061709F1D186}"/>
              </a:ext>
            </a:extLst>
          </p:cNvPr>
          <p:cNvSpPr/>
          <p:nvPr/>
        </p:nvSpPr>
        <p:spPr>
          <a:xfrm>
            <a:off x="4808720" y="5281949"/>
            <a:ext cx="2931180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28" name="TextBox 120">
            <a:extLst>
              <a:ext uri="{FF2B5EF4-FFF2-40B4-BE49-F238E27FC236}">
                <a16:creationId xmlns:a16="http://schemas.microsoft.com/office/drawing/2014/main" id="{99DDEC2D-76DF-6E4F-2940-2EE1E8D182B7}"/>
              </a:ext>
            </a:extLst>
          </p:cNvPr>
          <p:cNvSpPr txBox="1"/>
          <p:nvPr/>
        </p:nvSpPr>
        <p:spPr>
          <a:xfrm>
            <a:off x="4960140" y="5282272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Security Compliance</a:t>
            </a:r>
            <a:endParaRPr lang="en-US" sz="1500" b="1" kern="1200">
              <a:solidFill>
                <a:srgbClr val="25293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4BF9B6-67A1-5ED4-F53F-152ED596ECE5}"/>
              </a:ext>
            </a:extLst>
          </p:cNvPr>
          <p:cNvSpPr/>
          <p:nvPr/>
        </p:nvSpPr>
        <p:spPr>
          <a:xfrm>
            <a:off x="7893442" y="5295718"/>
            <a:ext cx="2242628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0" name="TextBox 120">
            <a:extLst>
              <a:ext uri="{FF2B5EF4-FFF2-40B4-BE49-F238E27FC236}">
                <a16:creationId xmlns:a16="http://schemas.microsoft.com/office/drawing/2014/main" id="{E6797355-A610-7952-FBB2-E783C015C03A}"/>
              </a:ext>
            </a:extLst>
          </p:cNvPr>
          <p:cNvSpPr txBox="1"/>
          <p:nvPr/>
        </p:nvSpPr>
        <p:spPr>
          <a:xfrm>
            <a:off x="7714356" y="5282269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Security Level 1</a:t>
            </a:r>
            <a:endParaRPr lang="en-US" sz="2700" kern="1200">
              <a:latin typeface="Montserrat (Body)"/>
              <a:ea typeface="Montserrat Bold"/>
              <a:cs typeface="Montserrat Bold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AF3FFE2-18D3-99CE-FBD1-2E48327648EC}"/>
              </a:ext>
            </a:extLst>
          </p:cNvPr>
          <p:cNvSpPr/>
          <p:nvPr/>
        </p:nvSpPr>
        <p:spPr>
          <a:xfrm>
            <a:off x="10289609" y="5295718"/>
            <a:ext cx="2421651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2" name="TextBox 120">
            <a:extLst>
              <a:ext uri="{FF2B5EF4-FFF2-40B4-BE49-F238E27FC236}">
                <a16:creationId xmlns:a16="http://schemas.microsoft.com/office/drawing/2014/main" id="{E0E930AF-896B-7B07-E711-B9BD6F3A95FA}"/>
              </a:ext>
            </a:extLst>
          </p:cNvPr>
          <p:cNvSpPr txBox="1"/>
          <p:nvPr/>
        </p:nvSpPr>
        <p:spPr>
          <a:xfrm>
            <a:off x="10165608" y="5296039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Security Level 2</a:t>
            </a:r>
            <a:endParaRPr lang="en-US" sz="2700" kern="1200">
              <a:latin typeface="Montserrat (Body)"/>
              <a:ea typeface="Montserrat Bold"/>
              <a:cs typeface="Montserrat Bold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FC69F34-BA02-1DC7-6EB1-0B262D1FEE1D}"/>
              </a:ext>
            </a:extLst>
          </p:cNvPr>
          <p:cNvSpPr/>
          <p:nvPr/>
        </p:nvSpPr>
        <p:spPr>
          <a:xfrm>
            <a:off x="2385009" y="7168586"/>
            <a:ext cx="1953435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4" name="TextBox 120">
            <a:extLst>
              <a:ext uri="{FF2B5EF4-FFF2-40B4-BE49-F238E27FC236}">
                <a16:creationId xmlns:a16="http://schemas.microsoft.com/office/drawing/2014/main" id="{05B8CBA6-446D-00DB-1D56-741F54C1EDC5}"/>
              </a:ext>
            </a:extLst>
          </p:cNvPr>
          <p:cNvSpPr txBox="1"/>
          <p:nvPr/>
        </p:nvSpPr>
        <p:spPr>
          <a:xfrm>
            <a:off x="2054442" y="7168912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Architect</a:t>
            </a:r>
            <a:endParaRPr lang="en-US" sz="1500" b="1" kern="1200">
              <a:solidFill>
                <a:srgbClr val="25293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FCAA7B4-69E2-E39B-1317-9B24D04DA05C}"/>
              </a:ext>
            </a:extLst>
          </p:cNvPr>
          <p:cNvSpPr/>
          <p:nvPr/>
        </p:nvSpPr>
        <p:spPr>
          <a:xfrm>
            <a:off x="4478214" y="7168586"/>
            <a:ext cx="1443903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6" name="TextBox 120">
            <a:extLst>
              <a:ext uri="{FF2B5EF4-FFF2-40B4-BE49-F238E27FC236}">
                <a16:creationId xmlns:a16="http://schemas.microsoft.com/office/drawing/2014/main" id="{9A6E481C-A217-9721-B806-57BD0A8AC696}"/>
              </a:ext>
            </a:extLst>
          </p:cNvPr>
          <p:cNvSpPr txBox="1"/>
          <p:nvPr/>
        </p:nvSpPr>
        <p:spPr>
          <a:xfrm>
            <a:off x="3885995" y="7168910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Cloud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1C952E-E6A4-3723-BE3A-EE948673402A}"/>
              </a:ext>
            </a:extLst>
          </p:cNvPr>
          <p:cNvSpPr/>
          <p:nvPr/>
        </p:nvSpPr>
        <p:spPr>
          <a:xfrm>
            <a:off x="2371240" y="9110308"/>
            <a:ext cx="2462963" cy="4387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38" name="TextBox 120">
            <a:extLst>
              <a:ext uri="{FF2B5EF4-FFF2-40B4-BE49-F238E27FC236}">
                <a16:creationId xmlns:a16="http://schemas.microsoft.com/office/drawing/2014/main" id="{A8EBB47F-D3A8-91BB-2646-732BB236DE69}"/>
              </a:ext>
            </a:extLst>
          </p:cNvPr>
          <p:cNvSpPr txBox="1"/>
          <p:nvPr/>
        </p:nvSpPr>
        <p:spPr>
          <a:xfrm>
            <a:off x="2288549" y="9089977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Bitcoin+ Developer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C49194C-8B13-2FC8-4962-125DFBB69843}"/>
              </a:ext>
            </a:extLst>
          </p:cNvPr>
          <p:cNvSpPr/>
          <p:nvPr/>
        </p:nvSpPr>
        <p:spPr>
          <a:xfrm>
            <a:off x="7535394" y="9068994"/>
            <a:ext cx="2049831" cy="521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40" name="TextBox 120">
            <a:extLst>
              <a:ext uri="{FF2B5EF4-FFF2-40B4-BE49-F238E27FC236}">
                <a16:creationId xmlns:a16="http://schemas.microsoft.com/office/drawing/2014/main" id="{82BBDCC1-AA42-6782-C714-07B12C828FBF}"/>
              </a:ext>
            </a:extLst>
          </p:cNvPr>
          <p:cNvSpPr txBox="1"/>
          <p:nvPr/>
        </p:nvSpPr>
        <p:spPr>
          <a:xfrm>
            <a:off x="7273679" y="9089977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Bitcoin+ Security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6EB5ECA-1D99-7BA1-CF29-21D49C5FC61C}"/>
              </a:ext>
            </a:extLst>
          </p:cNvPr>
          <p:cNvSpPr/>
          <p:nvPr/>
        </p:nvSpPr>
        <p:spPr>
          <a:xfrm>
            <a:off x="4946432" y="9110308"/>
            <a:ext cx="2462963" cy="4387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Montserrat (Body)"/>
            </a:endParaRPr>
          </a:p>
        </p:txBody>
      </p:sp>
      <p:sp>
        <p:nvSpPr>
          <p:cNvPr id="42" name="TextBox 120">
            <a:extLst>
              <a:ext uri="{FF2B5EF4-FFF2-40B4-BE49-F238E27FC236}">
                <a16:creationId xmlns:a16="http://schemas.microsoft.com/office/drawing/2014/main" id="{2B5A93A2-132E-E2FA-0438-1FD4F8BFD0ED}"/>
              </a:ext>
            </a:extLst>
          </p:cNvPr>
          <p:cNvSpPr txBox="1"/>
          <p:nvPr/>
        </p:nvSpPr>
        <p:spPr>
          <a:xfrm>
            <a:off x="4863741" y="9089977"/>
            <a:ext cx="2617596" cy="5095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535">
              <a:buClrTx/>
              <a:defRPr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Bitcoin+ Developer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E16FDB-BD3B-705D-817B-B97DE3567F1B}"/>
              </a:ext>
            </a:extLst>
          </p:cNvPr>
          <p:cNvSpPr/>
          <p:nvPr/>
        </p:nvSpPr>
        <p:spPr>
          <a:xfrm>
            <a:off x="7565274" y="1590829"/>
            <a:ext cx="3310008" cy="507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Business Intelligence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95C8C-6318-BBC2-07B5-41E23E6FED9D}"/>
              </a:ext>
            </a:extLst>
          </p:cNvPr>
          <p:cNvSpPr/>
          <p:nvPr/>
        </p:nvSpPr>
        <p:spPr>
          <a:xfrm>
            <a:off x="11145236" y="1590829"/>
            <a:ext cx="3310008" cy="507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Quality Assurance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14F80D-9067-AB9B-4DC8-D462B76F3896}"/>
              </a:ext>
            </a:extLst>
          </p:cNvPr>
          <p:cNvSpPr/>
          <p:nvPr/>
        </p:nvSpPr>
        <p:spPr>
          <a:xfrm>
            <a:off x="14732217" y="1596821"/>
            <a:ext cx="1678008" cy="4800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Mining</a:t>
            </a:r>
            <a:endParaRPr lang="en-US" sz="1500" kern="1200">
              <a:solidFill>
                <a:srgbClr val="000000"/>
              </a:solidFill>
              <a:latin typeface="Montserrat Bold"/>
              <a:ea typeface="+mn-lt"/>
              <a:cs typeface="+mn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74E14B-842D-9491-FC4C-388051C6916E}"/>
              </a:ext>
            </a:extLst>
          </p:cNvPr>
          <p:cNvSpPr/>
          <p:nvPr/>
        </p:nvSpPr>
        <p:spPr>
          <a:xfrm>
            <a:off x="9829707" y="3359243"/>
            <a:ext cx="3310008" cy="507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Telecommunications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D99D4D-059F-E647-C04A-78C107CB456D}"/>
              </a:ext>
            </a:extLst>
          </p:cNvPr>
          <p:cNvSpPr/>
          <p:nvPr/>
        </p:nvSpPr>
        <p:spPr>
          <a:xfrm>
            <a:off x="12963797" y="5295716"/>
            <a:ext cx="2421651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Security Level 3</a:t>
            </a:r>
            <a:endParaRPr lang="en-US" sz="1500" kern="1200">
              <a:solidFill>
                <a:srgbClr val="000000"/>
              </a:solidFill>
              <a:latin typeface="Montserrat Bold"/>
              <a:ea typeface="+mn-lt"/>
              <a:cs typeface="+mn-lt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CAFB526-6706-A402-32DF-247B204179E4}"/>
              </a:ext>
            </a:extLst>
          </p:cNvPr>
          <p:cNvSpPr/>
          <p:nvPr/>
        </p:nvSpPr>
        <p:spPr>
          <a:xfrm>
            <a:off x="15573287" y="5274149"/>
            <a:ext cx="2421651" cy="521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</a:pPr>
            <a:r>
              <a:rPr lang="en-US" sz="1500" b="1" kern="1200">
                <a:solidFill>
                  <a:srgbClr val="252939"/>
                </a:solidFill>
                <a:latin typeface="Montserrat Bold"/>
                <a:ea typeface="+mn-lt"/>
                <a:cs typeface="+mn-lt"/>
              </a:rPr>
              <a:t>AI+ Network</a:t>
            </a:r>
            <a:endParaRPr lang="en-US" sz="1500" kern="1200">
              <a:solidFill>
                <a:srgbClr val="000000"/>
              </a:solidFill>
              <a:latin typeface="Montserrat Bold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745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837433"/>
            <a:chOff x="0" y="0"/>
            <a:chExt cx="4816593" cy="747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47307"/>
            </a:xfrm>
            <a:custGeom>
              <a:avLst/>
              <a:gdLst/>
              <a:ahLst/>
              <a:cxnLst/>
              <a:rect l="l" t="t" r="r" b="b"/>
              <a:pathLst>
                <a:path w="4816592" h="747307">
                  <a:moveTo>
                    <a:pt x="0" y="0"/>
                  </a:moveTo>
                  <a:lnTo>
                    <a:pt x="4816592" y="0"/>
                  </a:lnTo>
                  <a:lnTo>
                    <a:pt x="4816592" y="747307"/>
                  </a:lnTo>
                  <a:lnTo>
                    <a:pt x="0" y="747307"/>
                  </a:lnTo>
                  <a:close/>
                </a:path>
              </a:pathLst>
            </a:custGeom>
            <a:solidFill>
              <a:srgbClr val="CFA935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78540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" y="1"/>
            <a:ext cx="18116795" cy="2702660"/>
            <a:chOff x="0" y="0"/>
            <a:chExt cx="4771502" cy="7118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1501" cy="711811"/>
            </a:xfrm>
            <a:custGeom>
              <a:avLst/>
              <a:gdLst/>
              <a:ahLst/>
              <a:cxnLst/>
              <a:rect l="l" t="t" r="r" b="b"/>
              <a:pathLst>
                <a:path w="4771501" h="711811">
                  <a:moveTo>
                    <a:pt x="0" y="0"/>
                  </a:moveTo>
                  <a:lnTo>
                    <a:pt x="4771501" y="0"/>
                  </a:lnTo>
                  <a:lnTo>
                    <a:pt x="4771501" y="711811"/>
                  </a:lnTo>
                  <a:lnTo>
                    <a:pt x="0" y="7118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1502" cy="74991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" y="1"/>
            <a:ext cx="18116795" cy="2702660"/>
          </a:xfrm>
          <a:custGeom>
            <a:avLst/>
            <a:gdLst/>
            <a:ahLst/>
            <a:cxnLst/>
            <a:rect l="l" t="t" r="r" b="b"/>
            <a:pathLst>
              <a:path w="18116795" h="2702659">
                <a:moveTo>
                  <a:pt x="0" y="0"/>
                </a:moveTo>
                <a:lnTo>
                  <a:pt x="18116795" y="0"/>
                </a:lnTo>
                <a:lnTo>
                  <a:pt x="18116795" y="2702659"/>
                </a:lnTo>
                <a:lnTo>
                  <a:pt x="0" y="2702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3796" t="-156358" r="-394" b="-136507"/>
            </a:stretch>
          </a:blipFill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35312" y="944056"/>
            <a:ext cx="10728960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001"/>
              </a:lnSpc>
              <a:buClrTx/>
            </a:pPr>
            <a:r>
              <a:rPr lang="en-US" sz="5001" b="1" kern="1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Professional Solutions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" y="2836010"/>
          <a:ext cx="18297529" cy="1013747"/>
        </p:xfrm>
        <a:graphic>
          <a:graphicData uri="http://schemas.openxmlformats.org/drawingml/2006/table">
            <a:tbl>
              <a:tblPr/>
              <a:tblGrid>
                <a:gridCol w="2492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4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1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6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947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374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 Essentials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Blockchain &amp; Bitcoin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Business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Design &amp; Creative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Learning &amp;</a:t>
                      </a: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Education</a:t>
                      </a:r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Specialization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12568772" y="4048178"/>
            <a:ext cx="2095500" cy="1736357"/>
            <a:chOff x="0" y="0"/>
            <a:chExt cx="2794000" cy="231514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794000" cy="1041400"/>
              <a:chOff x="0" y="0"/>
              <a:chExt cx="517530" cy="192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7530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517530" h="192898">
                    <a:moveTo>
                      <a:pt x="18473" y="0"/>
                    </a:moveTo>
                    <a:lnTo>
                      <a:pt x="499057" y="0"/>
                    </a:lnTo>
                    <a:cubicBezTo>
                      <a:pt x="503956" y="0"/>
                      <a:pt x="508655" y="1946"/>
                      <a:pt x="512119" y="5411"/>
                    </a:cubicBezTo>
                    <a:cubicBezTo>
                      <a:pt x="515584" y="8875"/>
                      <a:pt x="517530" y="13573"/>
                      <a:pt x="517530" y="18473"/>
                    </a:cubicBezTo>
                    <a:lnTo>
                      <a:pt x="517530" y="174425"/>
                    </a:lnTo>
                    <a:cubicBezTo>
                      <a:pt x="517530" y="179324"/>
                      <a:pt x="515584" y="184023"/>
                      <a:pt x="512119" y="187487"/>
                    </a:cubicBezTo>
                    <a:cubicBezTo>
                      <a:pt x="508655" y="190951"/>
                      <a:pt x="503956" y="192898"/>
                      <a:pt x="499057" y="192898"/>
                    </a:cubicBezTo>
                    <a:lnTo>
                      <a:pt x="18473" y="192898"/>
                    </a:lnTo>
                    <a:cubicBezTo>
                      <a:pt x="13573" y="192898"/>
                      <a:pt x="8875" y="190951"/>
                      <a:pt x="5411" y="187487"/>
                    </a:cubicBezTo>
                    <a:cubicBezTo>
                      <a:pt x="1946" y="184023"/>
                      <a:pt x="0" y="179324"/>
                      <a:pt x="0" y="174425"/>
                    </a:cubicBezTo>
                    <a:lnTo>
                      <a:pt x="0" y="18473"/>
                    </a:lnTo>
                    <a:cubicBezTo>
                      <a:pt x="0" y="13573"/>
                      <a:pt x="1946" y="8875"/>
                      <a:pt x="5411" y="5411"/>
                    </a:cubicBezTo>
                    <a:cubicBezTo>
                      <a:pt x="8875" y="1946"/>
                      <a:pt x="13573" y="0"/>
                      <a:pt x="1847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9525"/>
                <a:ext cx="517530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Educator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1273742"/>
              <a:ext cx="2794000" cy="1041400"/>
              <a:chOff x="0" y="0"/>
              <a:chExt cx="517530" cy="19289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17530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517530" h="192898">
                    <a:moveTo>
                      <a:pt x="18473" y="0"/>
                    </a:moveTo>
                    <a:lnTo>
                      <a:pt x="499057" y="0"/>
                    </a:lnTo>
                    <a:cubicBezTo>
                      <a:pt x="503956" y="0"/>
                      <a:pt x="508655" y="1946"/>
                      <a:pt x="512119" y="5411"/>
                    </a:cubicBezTo>
                    <a:cubicBezTo>
                      <a:pt x="515584" y="8875"/>
                      <a:pt x="517530" y="13573"/>
                      <a:pt x="517530" y="18473"/>
                    </a:cubicBezTo>
                    <a:lnTo>
                      <a:pt x="517530" y="174425"/>
                    </a:lnTo>
                    <a:cubicBezTo>
                      <a:pt x="517530" y="179324"/>
                      <a:pt x="515584" y="184023"/>
                      <a:pt x="512119" y="187487"/>
                    </a:cubicBezTo>
                    <a:cubicBezTo>
                      <a:pt x="508655" y="190951"/>
                      <a:pt x="503956" y="192898"/>
                      <a:pt x="499057" y="192898"/>
                    </a:cubicBezTo>
                    <a:lnTo>
                      <a:pt x="18473" y="192898"/>
                    </a:lnTo>
                    <a:cubicBezTo>
                      <a:pt x="13573" y="192898"/>
                      <a:pt x="8875" y="190951"/>
                      <a:pt x="5411" y="187487"/>
                    </a:cubicBezTo>
                    <a:cubicBezTo>
                      <a:pt x="1946" y="184023"/>
                      <a:pt x="0" y="179324"/>
                      <a:pt x="0" y="174425"/>
                    </a:cubicBezTo>
                    <a:lnTo>
                      <a:pt x="0" y="18473"/>
                    </a:lnTo>
                    <a:cubicBezTo>
                      <a:pt x="0" y="13573"/>
                      <a:pt x="1946" y="8875"/>
                      <a:pt x="5411" y="5411"/>
                    </a:cubicBezTo>
                    <a:cubicBezTo>
                      <a:pt x="8875" y="1946"/>
                      <a:pt x="13573" y="0"/>
                      <a:pt x="1847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9525"/>
                <a:ext cx="517530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Learning &amp;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Development</a:t>
                </a: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5736121" y="4048178"/>
            <a:ext cx="1905000" cy="1736735"/>
            <a:chOff x="0" y="0"/>
            <a:chExt cx="2540000" cy="231564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540000" cy="1041400"/>
              <a:chOff x="0" y="0"/>
              <a:chExt cx="470482" cy="19289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70482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470482" h="192898">
                    <a:moveTo>
                      <a:pt x="20320" y="0"/>
                    </a:moveTo>
                    <a:lnTo>
                      <a:pt x="450162" y="0"/>
                    </a:lnTo>
                    <a:cubicBezTo>
                      <a:pt x="461384" y="0"/>
                      <a:pt x="470482" y="9098"/>
                      <a:pt x="470482" y="20320"/>
                    </a:cubicBezTo>
                    <a:lnTo>
                      <a:pt x="470482" y="172578"/>
                    </a:lnTo>
                    <a:cubicBezTo>
                      <a:pt x="470482" y="177967"/>
                      <a:pt x="468341" y="183135"/>
                      <a:pt x="464530" y="186946"/>
                    </a:cubicBezTo>
                    <a:cubicBezTo>
                      <a:pt x="460719" y="190757"/>
                      <a:pt x="455551" y="192898"/>
                      <a:pt x="450162" y="192898"/>
                    </a:cubicBezTo>
                    <a:lnTo>
                      <a:pt x="20320" y="192898"/>
                    </a:lnTo>
                    <a:cubicBezTo>
                      <a:pt x="9098" y="192898"/>
                      <a:pt x="0" y="183800"/>
                      <a:pt x="0" y="172578"/>
                    </a:cubicBezTo>
                    <a:lnTo>
                      <a:pt x="0" y="20320"/>
                    </a:lnTo>
                    <a:cubicBezTo>
                      <a:pt x="0" y="9098"/>
                      <a:pt x="9098" y="0"/>
                      <a:pt x="2032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9525"/>
                <a:ext cx="470482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Healthcare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1274247"/>
              <a:ext cx="2540000" cy="1041400"/>
              <a:chOff x="0" y="0"/>
              <a:chExt cx="470482" cy="192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0482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470482" h="192898">
                    <a:moveTo>
                      <a:pt x="20320" y="0"/>
                    </a:moveTo>
                    <a:lnTo>
                      <a:pt x="450162" y="0"/>
                    </a:lnTo>
                    <a:cubicBezTo>
                      <a:pt x="461384" y="0"/>
                      <a:pt x="470482" y="9098"/>
                      <a:pt x="470482" y="20320"/>
                    </a:cubicBezTo>
                    <a:lnTo>
                      <a:pt x="470482" y="172578"/>
                    </a:lnTo>
                    <a:cubicBezTo>
                      <a:pt x="470482" y="177967"/>
                      <a:pt x="468341" y="183135"/>
                      <a:pt x="464530" y="186946"/>
                    </a:cubicBezTo>
                    <a:cubicBezTo>
                      <a:pt x="460719" y="190757"/>
                      <a:pt x="455551" y="192898"/>
                      <a:pt x="450162" y="192898"/>
                    </a:cubicBezTo>
                    <a:lnTo>
                      <a:pt x="20320" y="192898"/>
                    </a:lnTo>
                    <a:cubicBezTo>
                      <a:pt x="9098" y="192898"/>
                      <a:pt x="0" y="183800"/>
                      <a:pt x="0" y="172578"/>
                    </a:cubicBezTo>
                    <a:lnTo>
                      <a:pt x="0" y="20320"/>
                    </a:lnTo>
                    <a:cubicBezTo>
                      <a:pt x="0" y="9098"/>
                      <a:pt x="9098" y="0"/>
                      <a:pt x="2032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9525"/>
                <a:ext cx="470482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Government</a:t>
                </a:r>
              </a:p>
            </p:txBody>
          </p:sp>
        </p:grpSp>
      </p:grpSp>
      <p:sp>
        <p:nvSpPr>
          <p:cNvPr id="25" name="AutoShape 25"/>
          <p:cNvSpPr/>
          <p:nvPr/>
        </p:nvSpPr>
        <p:spPr>
          <a:xfrm flipV="1">
            <a:off x="2500007" y="3759058"/>
            <a:ext cx="0" cy="5816426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AutoShape 26"/>
          <p:cNvSpPr/>
          <p:nvPr/>
        </p:nvSpPr>
        <p:spPr>
          <a:xfrm flipV="1">
            <a:off x="5692653" y="3754310"/>
            <a:ext cx="0" cy="5821500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AutoShape 27"/>
          <p:cNvSpPr/>
          <p:nvPr/>
        </p:nvSpPr>
        <p:spPr>
          <a:xfrm flipV="1">
            <a:off x="9391649" y="3742309"/>
            <a:ext cx="0" cy="5833502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AutoShape 28"/>
          <p:cNvSpPr/>
          <p:nvPr/>
        </p:nvSpPr>
        <p:spPr>
          <a:xfrm flipV="1">
            <a:off x="12116049" y="3757448"/>
            <a:ext cx="0" cy="5818364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AutoShape 29"/>
          <p:cNvSpPr/>
          <p:nvPr/>
        </p:nvSpPr>
        <p:spPr>
          <a:xfrm flipV="1">
            <a:off x="15097946" y="3749056"/>
            <a:ext cx="0" cy="5818364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906125" y="4048178"/>
            <a:ext cx="1714500" cy="1736735"/>
            <a:chOff x="0" y="0"/>
            <a:chExt cx="2286000" cy="2315647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2286000" cy="1041400"/>
              <a:chOff x="0" y="0"/>
              <a:chExt cx="423434" cy="19289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23434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423434" h="192898">
                    <a:moveTo>
                      <a:pt x="22578" y="0"/>
                    </a:moveTo>
                    <a:lnTo>
                      <a:pt x="400856" y="0"/>
                    </a:lnTo>
                    <a:cubicBezTo>
                      <a:pt x="406844" y="0"/>
                      <a:pt x="412587" y="2379"/>
                      <a:pt x="416821" y="6613"/>
                    </a:cubicBezTo>
                    <a:cubicBezTo>
                      <a:pt x="421055" y="10847"/>
                      <a:pt x="423434" y="16590"/>
                      <a:pt x="423434" y="22578"/>
                    </a:cubicBezTo>
                    <a:lnTo>
                      <a:pt x="423434" y="170320"/>
                    </a:lnTo>
                    <a:cubicBezTo>
                      <a:pt x="423434" y="182789"/>
                      <a:pt x="413325" y="192898"/>
                      <a:pt x="400856" y="192898"/>
                    </a:cubicBezTo>
                    <a:lnTo>
                      <a:pt x="22578" y="192898"/>
                    </a:lnTo>
                    <a:cubicBezTo>
                      <a:pt x="10108" y="192898"/>
                      <a:pt x="0" y="182789"/>
                      <a:pt x="0" y="170320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9525"/>
                <a:ext cx="423434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UX Designer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1274247"/>
              <a:ext cx="2286000" cy="1041400"/>
              <a:chOff x="0" y="0"/>
              <a:chExt cx="423434" cy="19289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23434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423434" h="192898">
                    <a:moveTo>
                      <a:pt x="22578" y="0"/>
                    </a:moveTo>
                    <a:lnTo>
                      <a:pt x="400856" y="0"/>
                    </a:lnTo>
                    <a:cubicBezTo>
                      <a:pt x="406844" y="0"/>
                      <a:pt x="412587" y="2379"/>
                      <a:pt x="416821" y="6613"/>
                    </a:cubicBezTo>
                    <a:cubicBezTo>
                      <a:pt x="421055" y="10847"/>
                      <a:pt x="423434" y="16590"/>
                      <a:pt x="423434" y="22578"/>
                    </a:cubicBezTo>
                    <a:lnTo>
                      <a:pt x="423434" y="170320"/>
                    </a:lnTo>
                    <a:cubicBezTo>
                      <a:pt x="423434" y="182789"/>
                      <a:pt x="413325" y="192898"/>
                      <a:pt x="400856" y="192898"/>
                    </a:cubicBezTo>
                    <a:lnTo>
                      <a:pt x="22578" y="192898"/>
                    </a:lnTo>
                    <a:cubicBezTo>
                      <a:pt x="10108" y="192898"/>
                      <a:pt x="0" y="182789"/>
                      <a:pt x="0" y="170320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9525"/>
                <a:ext cx="423434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Design</a:t>
                </a:r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433082" y="4048176"/>
            <a:ext cx="1714500" cy="781050"/>
            <a:chOff x="0" y="0"/>
            <a:chExt cx="423434" cy="19289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23434" cy="192898"/>
            </a:xfrm>
            <a:custGeom>
              <a:avLst/>
              <a:gdLst/>
              <a:ahLst/>
              <a:cxnLst/>
              <a:rect l="l" t="t" r="r" b="b"/>
              <a:pathLst>
                <a:path w="423434" h="192898">
                  <a:moveTo>
                    <a:pt x="22578" y="0"/>
                  </a:moveTo>
                  <a:lnTo>
                    <a:pt x="400856" y="0"/>
                  </a:lnTo>
                  <a:cubicBezTo>
                    <a:pt x="406844" y="0"/>
                    <a:pt x="412587" y="2379"/>
                    <a:pt x="416821" y="6613"/>
                  </a:cubicBezTo>
                  <a:cubicBezTo>
                    <a:pt x="421055" y="10847"/>
                    <a:pt x="423434" y="16590"/>
                    <a:pt x="423434" y="22578"/>
                  </a:cubicBezTo>
                  <a:lnTo>
                    <a:pt x="423434" y="170320"/>
                  </a:lnTo>
                  <a:cubicBezTo>
                    <a:pt x="423434" y="182789"/>
                    <a:pt x="413325" y="192898"/>
                    <a:pt x="400856" y="192898"/>
                  </a:cubicBezTo>
                  <a:lnTo>
                    <a:pt x="22578" y="192898"/>
                  </a:lnTo>
                  <a:cubicBezTo>
                    <a:pt x="10108" y="192898"/>
                    <a:pt x="0" y="182789"/>
                    <a:pt x="0" y="170320"/>
                  </a:cubicBezTo>
                  <a:lnTo>
                    <a:pt x="0" y="22578"/>
                  </a:lnTo>
                  <a:cubicBezTo>
                    <a:pt x="0" y="10108"/>
                    <a:pt x="10108" y="0"/>
                    <a:pt x="22578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9525"/>
              <a:ext cx="423434" cy="1833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Executive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33082" y="4994285"/>
            <a:ext cx="1714500" cy="781050"/>
            <a:chOff x="0" y="0"/>
            <a:chExt cx="423434" cy="19289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23434" cy="192898"/>
            </a:xfrm>
            <a:custGeom>
              <a:avLst/>
              <a:gdLst/>
              <a:ahLst/>
              <a:cxnLst/>
              <a:rect l="l" t="t" r="r" b="b"/>
              <a:pathLst>
                <a:path w="423434" h="192898">
                  <a:moveTo>
                    <a:pt x="22578" y="0"/>
                  </a:moveTo>
                  <a:lnTo>
                    <a:pt x="400856" y="0"/>
                  </a:lnTo>
                  <a:cubicBezTo>
                    <a:pt x="406844" y="0"/>
                    <a:pt x="412587" y="2379"/>
                    <a:pt x="416821" y="6613"/>
                  </a:cubicBezTo>
                  <a:cubicBezTo>
                    <a:pt x="421055" y="10847"/>
                    <a:pt x="423434" y="16590"/>
                    <a:pt x="423434" y="22578"/>
                  </a:cubicBezTo>
                  <a:lnTo>
                    <a:pt x="423434" y="170320"/>
                  </a:lnTo>
                  <a:cubicBezTo>
                    <a:pt x="423434" y="182789"/>
                    <a:pt x="413325" y="192898"/>
                    <a:pt x="400856" y="192898"/>
                  </a:cubicBezTo>
                  <a:lnTo>
                    <a:pt x="22578" y="192898"/>
                  </a:lnTo>
                  <a:cubicBezTo>
                    <a:pt x="10108" y="192898"/>
                    <a:pt x="0" y="182789"/>
                    <a:pt x="0" y="170320"/>
                  </a:cubicBezTo>
                  <a:lnTo>
                    <a:pt x="0" y="22578"/>
                  </a:lnTo>
                  <a:cubicBezTo>
                    <a:pt x="0" y="10108"/>
                    <a:pt x="10108" y="0"/>
                    <a:pt x="22578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9525"/>
              <a:ext cx="423434" cy="1833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Everyone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2848556" y="4048176"/>
            <a:ext cx="2476500" cy="2688822"/>
            <a:chOff x="0" y="0"/>
            <a:chExt cx="3302000" cy="3585096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302000" cy="1041400"/>
              <a:chOff x="0" y="0"/>
              <a:chExt cx="611626" cy="19289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11626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611626" h="192898">
                    <a:moveTo>
                      <a:pt x="15631" y="0"/>
                    </a:moveTo>
                    <a:lnTo>
                      <a:pt x="595996" y="0"/>
                    </a:lnTo>
                    <a:cubicBezTo>
                      <a:pt x="604628" y="0"/>
                      <a:pt x="611626" y="6998"/>
                      <a:pt x="611626" y="15631"/>
                    </a:cubicBezTo>
                    <a:lnTo>
                      <a:pt x="611626" y="177267"/>
                    </a:lnTo>
                    <a:cubicBezTo>
                      <a:pt x="611626" y="181412"/>
                      <a:pt x="609979" y="185388"/>
                      <a:pt x="607048" y="188319"/>
                    </a:cubicBezTo>
                    <a:cubicBezTo>
                      <a:pt x="604117" y="191251"/>
                      <a:pt x="600141" y="192898"/>
                      <a:pt x="595996" y="192898"/>
                    </a:cubicBezTo>
                    <a:lnTo>
                      <a:pt x="15631" y="192898"/>
                    </a:lnTo>
                    <a:cubicBezTo>
                      <a:pt x="6998" y="192898"/>
                      <a:pt x="0" y="185899"/>
                      <a:pt x="0" y="177267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9525"/>
                <a:ext cx="611626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Bitcoin+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Everyone</a:t>
                </a: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0" y="1273742"/>
              <a:ext cx="3302000" cy="1041400"/>
              <a:chOff x="0" y="0"/>
              <a:chExt cx="611626" cy="19289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611626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611626" h="192898">
                    <a:moveTo>
                      <a:pt x="15631" y="0"/>
                    </a:moveTo>
                    <a:lnTo>
                      <a:pt x="595996" y="0"/>
                    </a:lnTo>
                    <a:cubicBezTo>
                      <a:pt x="604628" y="0"/>
                      <a:pt x="611626" y="6998"/>
                      <a:pt x="611626" y="15631"/>
                    </a:cubicBezTo>
                    <a:lnTo>
                      <a:pt x="611626" y="177267"/>
                    </a:lnTo>
                    <a:cubicBezTo>
                      <a:pt x="611626" y="181412"/>
                      <a:pt x="609979" y="185388"/>
                      <a:pt x="607048" y="188319"/>
                    </a:cubicBezTo>
                    <a:cubicBezTo>
                      <a:pt x="604117" y="191251"/>
                      <a:pt x="600141" y="192898"/>
                      <a:pt x="595996" y="192898"/>
                    </a:cubicBezTo>
                    <a:lnTo>
                      <a:pt x="15631" y="192898"/>
                    </a:lnTo>
                    <a:cubicBezTo>
                      <a:pt x="6998" y="192898"/>
                      <a:pt x="0" y="185899"/>
                      <a:pt x="0" y="177267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9525"/>
                <a:ext cx="611626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Blockchain+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Executive</a:t>
                </a: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0" y="2543696"/>
              <a:ext cx="3302000" cy="1041400"/>
              <a:chOff x="0" y="0"/>
              <a:chExt cx="611626" cy="192898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11626" cy="192898"/>
              </a:xfrm>
              <a:custGeom>
                <a:avLst/>
                <a:gdLst/>
                <a:ahLst/>
                <a:cxnLst/>
                <a:rect l="l" t="t" r="r" b="b"/>
                <a:pathLst>
                  <a:path w="611626" h="192898">
                    <a:moveTo>
                      <a:pt x="15631" y="0"/>
                    </a:moveTo>
                    <a:lnTo>
                      <a:pt x="595996" y="0"/>
                    </a:lnTo>
                    <a:cubicBezTo>
                      <a:pt x="604628" y="0"/>
                      <a:pt x="611626" y="6998"/>
                      <a:pt x="611626" y="15631"/>
                    </a:cubicBezTo>
                    <a:lnTo>
                      <a:pt x="611626" y="177267"/>
                    </a:lnTo>
                    <a:cubicBezTo>
                      <a:pt x="611626" y="181412"/>
                      <a:pt x="609979" y="185388"/>
                      <a:pt x="607048" y="188319"/>
                    </a:cubicBezTo>
                    <a:cubicBezTo>
                      <a:pt x="604117" y="191251"/>
                      <a:pt x="600141" y="192898"/>
                      <a:pt x="595996" y="192898"/>
                    </a:cubicBezTo>
                    <a:lnTo>
                      <a:pt x="15631" y="192898"/>
                    </a:lnTo>
                    <a:cubicBezTo>
                      <a:pt x="6998" y="192898"/>
                      <a:pt x="0" y="185899"/>
                      <a:pt x="0" y="177267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9525"/>
                <a:ext cx="611626" cy="1833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Bitcoin+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Executive</a:t>
                </a:r>
              </a:p>
            </p:txBody>
          </p:sp>
        </p:grpSp>
      </p:grpSp>
      <p:grpSp>
        <p:nvGrpSpPr>
          <p:cNvPr id="53" name="Group 53"/>
          <p:cNvGrpSpPr/>
          <p:nvPr/>
        </p:nvGrpSpPr>
        <p:grpSpPr>
          <a:xfrm>
            <a:off x="5899477" y="4048177"/>
            <a:ext cx="3285353" cy="5527634"/>
            <a:chOff x="0" y="0"/>
            <a:chExt cx="4380470" cy="7370179"/>
          </a:xfrm>
        </p:grpSpPr>
        <p:grpSp>
          <p:nvGrpSpPr>
            <p:cNvPr id="54" name="Group 54"/>
            <p:cNvGrpSpPr/>
            <p:nvPr/>
          </p:nvGrpSpPr>
          <p:grpSpPr>
            <a:xfrm>
              <a:off x="2094470" y="5084179"/>
              <a:ext cx="2286000" cy="1016000"/>
              <a:chOff x="0" y="0"/>
              <a:chExt cx="423434" cy="188193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423434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423434" h="188193">
                    <a:moveTo>
                      <a:pt x="22578" y="0"/>
                    </a:moveTo>
                    <a:lnTo>
                      <a:pt x="400856" y="0"/>
                    </a:lnTo>
                    <a:cubicBezTo>
                      <a:pt x="406844" y="0"/>
                      <a:pt x="412587" y="2379"/>
                      <a:pt x="416821" y="6613"/>
                    </a:cubicBezTo>
                    <a:cubicBezTo>
                      <a:pt x="421055" y="10847"/>
                      <a:pt x="423434" y="16590"/>
                      <a:pt x="423434" y="22578"/>
                    </a:cubicBezTo>
                    <a:lnTo>
                      <a:pt x="423434" y="165615"/>
                    </a:lnTo>
                    <a:cubicBezTo>
                      <a:pt x="423434" y="178084"/>
                      <a:pt x="413325" y="188193"/>
                      <a:pt x="400856" y="188193"/>
                    </a:cubicBezTo>
                    <a:lnTo>
                      <a:pt x="22578" y="188193"/>
                    </a:lnTo>
                    <a:cubicBezTo>
                      <a:pt x="10108" y="188193"/>
                      <a:pt x="0" y="178084"/>
                      <a:pt x="0" y="165615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9525"/>
                <a:ext cx="423434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Ethics</a:t>
                </a: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0" y="0"/>
              <a:ext cx="1905000" cy="1016000"/>
              <a:chOff x="0" y="0"/>
              <a:chExt cx="352861" cy="188193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352861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352861" h="188193">
                    <a:moveTo>
                      <a:pt x="27093" y="0"/>
                    </a:moveTo>
                    <a:lnTo>
                      <a:pt x="325768" y="0"/>
                    </a:lnTo>
                    <a:cubicBezTo>
                      <a:pt x="332954" y="0"/>
                      <a:pt x="339845" y="2854"/>
                      <a:pt x="344926" y="7935"/>
                    </a:cubicBezTo>
                    <a:cubicBezTo>
                      <a:pt x="350007" y="13016"/>
                      <a:pt x="352861" y="19908"/>
                      <a:pt x="352861" y="27093"/>
                    </a:cubicBezTo>
                    <a:lnTo>
                      <a:pt x="352861" y="161099"/>
                    </a:lnTo>
                    <a:cubicBezTo>
                      <a:pt x="352861" y="168285"/>
                      <a:pt x="350007" y="175176"/>
                      <a:pt x="344926" y="180257"/>
                    </a:cubicBezTo>
                    <a:cubicBezTo>
                      <a:pt x="339845" y="185338"/>
                      <a:pt x="332954" y="188193"/>
                      <a:pt x="325768" y="188193"/>
                    </a:cubicBezTo>
                    <a:lnTo>
                      <a:pt x="27093" y="188193"/>
                    </a:lnTo>
                    <a:cubicBezTo>
                      <a:pt x="19908" y="188193"/>
                      <a:pt x="13016" y="185338"/>
                      <a:pt x="7935" y="180257"/>
                    </a:cubicBezTo>
                    <a:cubicBezTo>
                      <a:pt x="2854" y="175176"/>
                      <a:pt x="0" y="168285"/>
                      <a:pt x="0" y="161099"/>
                    </a:cubicBezTo>
                    <a:lnTo>
                      <a:pt x="0" y="27093"/>
                    </a:lnTo>
                    <a:cubicBezTo>
                      <a:pt x="0" y="19908"/>
                      <a:pt x="2854" y="13016"/>
                      <a:pt x="7935" y="7935"/>
                    </a:cubicBezTo>
                    <a:cubicBezTo>
                      <a:pt x="13016" y="2854"/>
                      <a:pt x="19908" y="0"/>
                      <a:pt x="2709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9525"/>
                <a:ext cx="352861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Sales</a:t>
                </a: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0" y="1274179"/>
              <a:ext cx="1905000" cy="1016000"/>
              <a:chOff x="0" y="0"/>
              <a:chExt cx="352861" cy="188193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352861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352861" h="188193">
                    <a:moveTo>
                      <a:pt x="27093" y="0"/>
                    </a:moveTo>
                    <a:lnTo>
                      <a:pt x="325768" y="0"/>
                    </a:lnTo>
                    <a:cubicBezTo>
                      <a:pt x="332954" y="0"/>
                      <a:pt x="339845" y="2854"/>
                      <a:pt x="344926" y="7935"/>
                    </a:cubicBezTo>
                    <a:cubicBezTo>
                      <a:pt x="350007" y="13016"/>
                      <a:pt x="352861" y="19908"/>
                      <a:pt x="352861" y="27093"/>
                    </a:cubicBezTo>
                    <a:lnTo>
                      <a:pt x="352861" y="161099"/>
                    </a:lnTo>
                    <a:cubicBezTo>
                      <a:pt x="352861" y="168285"/>
                      <a:pt x="350007" y="175176"/>
                      <a:pt x="344926" y="180257"/>
                    </a:cubicBezTo>
                    <a:cubicBezTo>
                      <a:pt x="339845" y="185338"/>
                      <a:pt x="332954" y="188193"/>
                      <a:pt x="325768" y="188193"/>
                    </a:cubicBezTo>
                    <a:lnTo>
                      <a:pt x="27093" y="188193"/>
                    </a:lnTo>
                    <a:cubicBezTo>
                      <a:pt x="19908" y="188193"/>
                      <a:pt x="13016" y="185338"/>
                      <a:pt x="7935" y="180257"/>
                    </a:cubicBezTo>
                    <a:cubicBezTo>
                      <a:pt x="2854" y="175176"/>
                      <a:pt x="0" y="168285"/>
                      <a:pt x="0" y="161099"/>
                    </a:cubicBezTo>
                    <a:lnTo>
                      <a:pt x="0" y="27093"/>
                    </a:lnTo>
                    <a:cubicBezTo>
                      <a:pt x="0" y="19908"/>
                      <a:pt x="2854" y="13016"/>
                      <a:pt x="7935" y="7935"/>
                    </a:cubicBezTo>
                    <a:cubicBezTo>
                      <a:pt x="13016" y="2854"/>
                      <a:pt x="19908" y="0"/>
                      <a:pt x="2709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9525"/>
                <a:ext cx="352861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Marketing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0" y="2544179"/>
              <a:ext cx="1905000" cy="1016000"/>
              <a:chOff x="0" y="0"/>
              <a:chExt cx="352861" cy="188193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352861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352861" h="188193">
                    <a:moveTo>
                      <a:pt x="27093" y="0"/>
                    </a:moveTo>
                    <a:lnTo>
                      <a:pt x="325768" y="0"/>
                    </a:lnTo>
                    <a:cubicBezTo>
                      <a:pt x="332954" y="0"/>
                      <a:pt x="339845" y="2854"/>
                      <a:pt x="344926" y="7935"/>
                    </a:cubicBezTo>
                    <a:cubicBezTo>
                      <a:pt x="350007" y="13016"/>
                      <a:pt x="352861" y="19908"/>
                      <a:pt x="352861" y="27093"/>
                    </a:cubicBezTo>
                    <a:lnTo>
                      <a:pt x="352861" y="161099"/>
                    </a:lnTo>
                    <a:cubicBezTo>
                      <a:pt x="352861" y="168285"/>
                      <a:pt x="350007" y="175176"/>
                      <a:pt x="344926" y="180257"/>
                    </a:cubicBezTo>
                    <a:cubicBezTo>
                      <a:pt x="339845" y="185338"/>
                      <a:pt x="332954" y="188193"/>
                      <a:pt x="325768" y="188193"/>
                    </a:cubicBezTo>
                    <a:lnTo>
                      <a:pt x="27093" y="188193"/>
                    </a:lnTo>
                    <a:cubicBezTo>
                      <a:pt x="19908" y="188193"/>
                      <a:pt x="13016" y="185338"/>
                      <a:pt x="7935" y="180257"/>
                    </a:cubicBezTo>
                    <a:cubicBezTo>
                      <a:pt x="2854" y="175176"/>
                      <a:pt x="0" y="168285"/>
                      <a:pt x="0" y="161099"/>
                    </a:cubicBezTo>
                    <a:lnTo>
                      <a:pt x="0" y="27093"/>
                    </a:lnTo>
                    <a:cubicBezTo>
                      <a:pt x="0" y="19908"/>
                      <a:pt x="2854" y="13016"/>
                      <a:pt x="7935" y="7935"/>
                    </a:cubicBezTo>
                    <a:cubicBezTo>
                      <a:pt x="13016" y="2854"/>
                      <a:pt x="19908" y="0"/>
                      <a:pt x="2709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9525"/>
                <a:ext cx="352861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Researcher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0" y="3814179"/>
              <a:ext cx="1905000" cy="1016000"/>
              <a:chOff x="0" y="0"/>
              <a:chExt cx="352861" cy="188193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352861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352861" h="188193">
                    <a:moveTo>
                      <a:pt x="27093" y="0"/>
                    </a:moveTo>
                    <a:lnTo>
                      <a:pt x="325768" y="0"/>
                    </a:lnTo>
                    <a:cubicBezTo>
                      <a:pt x="332954" y="0"/>
                      <a:pt x="339845" y="2854"/>
                      <a:pt x="344926" y="7935"/>
                    </a:cubicBezTo>
                    <a:cubicBezTo>
                      <a:pt x="350007" y="13016"/>
                      <a:pt x="352861" y="19908"/>
                      <a:pt x="352861" y="27093"/>
                    </a:cubicBezTo>
                    <a:lnTo>
                      <a:pt x="352861" y="161099"/>
                    </a:lnTo>
                    <a:cubicBezTo>
                      <a:pt x="352861" y="168285"/>
                      <a:pt x="350007" y="175176"/>
                      <a:pt x="344926" y="180257"/>
                    </a:cubicBezTo>
                    <a:cubicBezTo>
                      <a:pt x="339845" y="185338"/>
                      <a:pt x="332954" y="188193"/>
                      <a:pt x="325768" y="188193"/>
                    </a:cubicBezTo>
                    <a:lnTo>
                      <a:pt x="27093" y="188193"/>
                    </a:lnTo>
                    <a:cubicBezTo>
                      <a:pt x="19908" y="188193"/>
                      <a:pt x="13016" y="185338"/>
                      <a:pt x="7935" y="180257"/>
                    </a:cubicBezTo>
                    <a:cubicBezTo>
                      <a:pt x="2854" y="175176"/>
                      <a:pt x="0" y="168285"/>
                      <a:pt x="0" y="161099"/>
                    </a:cubicBezTo>
                    <a:lnTo>
                      <a:pt x="0" y="27093"/>
                    </a:lnTo>
                    <a:cubicBezTo>
                      <a:pt x="0" y="19908"/>
                      <a:pt x="2854" y="13016"/>
                      <a:pt x="7935" y="7935"/>
                    </a:cubicBezTo>
                    <a:cubicBezTo>
                      <a:pt x="13016" y="2854"/>
                      <a:pt x="19908" y="0"/>
                      <a:pt x="2709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9525"/>
                <a:ext cx="352861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Human Resources</a:t>
                </a: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0" y="5084179"/>
              <a:ext cx="1905000" cy="1016000"/>
              <a:chOff x="0" y="0"/>
              <a:chExt cx="352861" cy="188193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352861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352861" h="188193">
                    <a:moveTo>
                      <a:pt x="27093" y="0"/>
                    </a:moveTo>
                    <a:lnTo>
                      <a:pt x="325768" y="0"/>
                    </a:lnTo>
                    <a:cubicBezTo>
                      <a:pt x="332954" y="0"/>
                      <a:pt x="339845" y="2854"/>
                      <a:pt x="344926" y="7935"/>
                    </a:cubicBezTo>
                    <a:cubicBezTo>
                      <a:pt x="350007" y="13016"/>
                      <a:pt x="352861" y="19908"/>
                      <a:pt x="352861" y="27093"/>
                    </a:cubicBezTo>
                    <a:lnTo>
                      <a:pt x="352861" y="161099"/>
                    </a:lnTo>
                    <a:cubicBezTo>
                      <a:pt x="352861" y="168285"/>
                      <a:pt x="350007" y="175176"/>
                      <a:pt x="344926" y="180257"/>
                    </a:cubicBezTo>
                    <a:cubicBezTo>
                      <a:pt x="339845" y="185338"/>
                      <a:pt x="332954" y="188193"/>
                      <a:pt x="325768" y="188193"/>
                    </a:cubicBezTo>
                    <a:lnTo>
                      <a:pt x="27093" y="188193"/>
                    </a:lnTo>
                    <a:cubicBezTo>
                      <a:pt x="19908" y="188193"/>
                      <a:pt x="13016" y="185338"/>
                      <a:pt x="7935" y="180257"/>
                    </a:cubicBezTo>
                    <a:cubicBezTo>
                      <a:pt x="2854" y="175176"/>
                      <a:pt x="0" y="168285"/>
                      <a:pt x="0" y="161099"/>
                    </a:cubicBezTo>
                    <a:lnTo>
                      <a:pt x="0" y="27093"/>
                    </a:lnTo>
                    <a:cubicBezTo>
                      <a:pt x="0" y="19908"/>
                      <a:pt x="2854" y="13016"/>
                      <a:pt x="7935" y="7935"/>
                    </a:cubicBezTo>
                    <a:cubicBezTo>
                      <a:pt x="13016" y="2854"/>
                      <a:pt x="19908" y="0"/>
                      <a:pt x="2709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9525"/>
                <a:ext cx="352861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Writer</a:t>
                </a:r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0" y="6354179"/>
              <a:ext cx="1905000" cy="1016000"/>
              <a:chOff x="0" y="0"/>
              <a:chExt cx="352861" cy="188193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352861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352861" h="188193">
                    <a:moveTo>
                      <a:pt x="27093" y="0"/>
                    </a:moveTo>
                    <a:lnTo>
                      <a:pt x="325768" y="0"/>
                    </a:lnTo>
                    <a:cubicBezTo>
                      <a:pt x="332954" y="0"/>
                      <a:pt x="339845" y="2854"/>
                      <a:pt x="344926" y="7935"/>
                    </a:cubicBezTo>
                    <a:cubicBezTo>
                      <a:pt x="350007" y="13016"/>
                      <a:pt x="352861" y="19908"/>
                      <a:pt x="352861" y="27093"/>
                    </a:cubicBezTo>
                    <a:lnTo>
                      <a:pt x="352861" y="161099"/>
                    </a:lnTo>
                    <a:cubicBezTo>
                      <a:pt x="352861" y="168285"/>
                      <a:pt x="350007" y="175176"/>
                      <a:pt x="344926" y="180257"/>
                    </a:cubicBezTo>
                    <a:cubicBezTo>
                      <a:pt x="339845" y="185338"/>
                      <a:pt x="332954" y="188193"/>
                      <a:pt x="325768" y="188193"/>
                    </a:cubicBezTo>
                    <a:lnTo>
                      <a:pt x="27093" y="188193"/>
                    </a:lnTo>
                    <a:cubicBezTo>
                      <a:pt x="19908" y="188193"/>
                      <a:pt x="13016" y="185338"/>
                      <a:pt x="7935" y="180257"/>
                    </a:cubicBezTo>
                    <a:cubicBezTo>
                      <a:pt x="2854" y="175176"/>
                      <a:pt x="0" y="168285"/>
                      <a:pt x="0" y="161099"/>
                    </a:cubicBezTo>
                    <a:lnTo>
                      <a:pt x="0" y="27093"/>
                    </a:lnTo>
                    <a:cubicBezTo>
                      <a:pt x="0" y="19908"/>
                      <a:pt x="2854" y="13016"/>
                      <a:pt x="7935" y="7935"/>
                    </a:cubicBezTo>
                    <a:cubicBezTo>
                      <a:pt x="13016" y="2854"/>
                      <a:pt x="19908" y="0"/>
                      <a:pt x="27093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9525"/>
                <a:ext cx="352861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Supply Chain</a:t>
                </a:r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2094470" y="2544179"/>
              <a:ext cx="2286000" cy="1016000"/>
              <a:chOff x="0" y="0"/>
              <a:chExt cx="422943" cy="187975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422943" cy="187975"/>
              </a:xfrm>
              <a:custGeom>
                <a:avLst/>
                <a:gdLst/>
                <a:ahLst/>
                <a:cxnLst/>
                <a:rect l="l" t="t" r="r" b="b"/>
                <a:pathLst>
                  <a:path w="422943" h="187975">
                    <a:moveTo>
                      <a:pt x="22578" y="0"/>
                    </a:moveTo>
                    <a:lnTo>
                      <a:pt x="400366" y="0"/>
                    </a:lnTo>
                    <a:cubicBezTo>
                      <a:pt x="412835" y="0"/>
                      <a:pt x="422943" y="10108"/>
                      <a:pt x="422943" y="22578"/>
                    </a:cubicBezTo>
                    <a:lnTo>
                      <a:pt x="422943" y="165397"/>
                    </a:lnTo>
                    <a:cubicBezTo>
                      <a:pt x="422943" y="177866"/>
                      <a:pt x="412835" y="187975"/>
                      <a:pt x="400366" y="187975"/>
                    </a:cubicBezTo>
                    <a:lnTo>
                      <a:pt x="22578" y="187975"/>
                    </a:lnTo>
                    <a:cubicBezTo>
                      <a:pt x="10108" y="187975"/>
                      <a:pt x="0" y="177866"/>
                      <a:pt x="0" y="165397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9525"/>
                <a:ext cx="422943" cy="1784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Legal</a:t>
                </a:r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2094470" y="3814179"/>
              <a:ext cx="2286000" cy="1016000"/>
              <a:chOff x="0" y="0"/>
              <a:chExt cx="422943" cy="187975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422943" cy="187975"/>
              </a:xfrm>
              <a:custGeom>
                <a:avLst/>
                <a:gdLst/>
                <a:ahLst/>
                <a:cxnLst/>
                <a:rect l="l" t="t" r="r" b="b"/>
                <a:pathLst>
                  <a:path w="422943" h="187975">
                    <a:moveTo>
                      <a:pt x="22578" y="0"/>
                    </a:moveTo>
                    <a:lnTo>
                      <a:pt x="400366" y="0"/>
                    </a:lnTo>
                    <a:cubicBezTo>
                      <a:pt x="412835" y="0"/>
                      <a:pt x="422943" y="10108"/>
                      <a:pt x="422943" y="22578"/>
                    </a:cubicBezTo>
                    <a:lnTo>
                      <a:pt x="422943" y="165397"/>
                    </a:lnTo>
                    <a:cubicBezTo>
                      <a:pt x="422943" y="177866"/>
                      <a:pt x="412835" y="187975"/>
                      <a:pt x="400366" y="187975"/>
                    </a:cubicBezTo>
                    <a:lnTo>
                      <a:pt x="22578" y="187975"/>
                    </a:lnTo>
                    <a:cubicBezTo>
                      <a:pt x="10108" y="187975"/>
                      <a:pt x="0" y="177866"/>
                      <a:pt x="0" y="165397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9525"/>
                <a:ext cx="422943" cy="1784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Project Manager</a:t>
                </a:r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2094470" y="0"/>
              <a:ext cx="2286000" cy="1016000"/>
              <a:chOff x="0" y="0"/>
              <a:chExt cx="422943" cy="187975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422943" cy="187975"/>
              </a:xfrm>
              <a:custGeom>
                <a:avLst/>
                <a:gdLst/>
                <a:ahLst/>
                <a:cxnLst/>
                <a:rect l="l" t="t" r="r" b="b"/>
                <a:pathLst>
                  <a:path w="422943" h="187975">
                    <a:moveTo>
                      <a:pt x="22578" y="0"/>
                    </a:moveTo>
                    <a:lnTo>
                      <a:pt x="400366" y="0"/>
                    </a:lnTo>
                    <a:cubicBezTo>
                      <a:pt x="412835" y="0"/>
                      <a:pt x="422943" y="10108"/>
                      <a:pt x="422943" y="22578"/>
                    </a:cubicBezTo>
                    <a:lnTo>
                      <a:pt x="422943" y="165397"/>
                    </a:lnTo>
                    <a:cubicBezTo>
                      <a:pt x="422943" y="177866"/>
                      <a:pt x="412835" y="187975"/>
                      <a:pt x="400366" y="187975"/>
                    </a:cubicBezTo>
                    <a:lnTo>
                      <a:pt x="22578" y="187975"/>
                    </a:lnTo>
                    <a:cubicBezTo>
                      <a:pt x="10108" y="187975"/>
                      <a:pt x="0" y="177866"/>
                      <a:pt x="0" y="165397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0" y="9525"/>
                <a:ext cx="422943" cy="1784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Finance</a:t>
                </a:r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2094470" y="1274179"/>
              <a:ext cx="2286000" cy="1016000"/>
              <a:chOff x="0" y="0"/>
              <a:chExt cx="422943" cy="187975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422943" cy="187975"/>
              </a:xfrm>
              <a:custGeom>
                <a:avLst/>
                <a:gdLst/>
                <a:ahLst/>
                <a:cxnLst/>
                <a:rect l="l" t="t" r="r" b="b"/>
                <a:pathLst>
                  <a:path w="422943" h="187975">
                    <a:moveTo>
                      <a:pt x="22578" y="0"/>
                    </a:moveTo>
                    <a:lnTo>
                      <a:pt x="400366" y="0"/>
                    </a:lnTo>
                    <a:cubicBezTo>
                      <a:pt x="412835" y="0"/>
                      <a:pt x="422943" y="10108"/>
                      <a:pt x="422943" y="22578"/>
                    </a:cubicBezTo>
                    <a:lnTo>
                      <a:pt x="422943" y="165397"/>
                    </a:lnTo>
                    <a:cubicBezTo>
                      <a:pt x="422943" y="177866"/>
                      <a:pt x="412835" y="187975"/>
                      <a:pt x="400366" y="187975"/>
                    </a:cubicBezTo>
                    <a:lnTo>
                      <a:pt x="22578" y="187975"/>
                    </a:lnTo>
                    <a:cubicBezTo>
                      <a:pt x="10108" y="187975"/>
                      <a:pt x="0" y="177866"/>
                      <a:pt x="0" y="165397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0" y="9525"/>
                <a:ext cx="422943" cy="1784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Customer Service</a:t>
                </a:r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2094470" y="6354179"/>
              <a:ext cx="2286000" cy="1016000"/>
              <a:chOff x="0" y="0"/>
              <a:chExt cx="423434" cy="188193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423434" cy="188193"/>
              </a:xfrm>
              <a:custGeom>
                <a:avLst/>
                <a:gdLst/>
                <a:ahLst/>
                <a:cxnLst/>
                <a:rect l="l" t="t" r="r" b="b"/>
                <a:pathLst>
                  <a:path w="423434" h="188193">
                    <a:moveTo>
                      <a:pt x="22578" y="0"/>
                    </a:moveTo>
                    <a:lnTo>
                      <a:pt x="400856" y="0"/>
                    </a:lnTo>
                    <a:cubicBezTo>
                      <a:pt x="406844" y="0"/>
                      <a:pt x="412587" y="2379"/>
                      <a:pt x="416821" y="6613"/>
                    </a:cubicBezTo>
                    <a:cubicBezTo>
                      <a:pt x="421055" y="10847"/>
                      <a:pt x="423434" y="16590"/>
                      <a:pt x="423434" y="22578"/>
                    </a:cubicBezTo>
                    <a:lnTo>
                      <a:pt x="423434" y="165615"/>
                    </a:lnTo>
                    <a:cubicBezTo>
                      <a:pt x="423434" y="178084"/>
                      <a:pt x="413325" y="188193"/>
                      <a:pt x="400856" y="188193"/>
                    </a:cubicBezTo>
                    <a:lnTo>
                      <a:pt x="22578" y="188193"/>
                    </a:lnTo>
                    <a:cubicBezTo>
                      <a:pt x="10108" y="188193"/>
                      <a:pt x="0" y="178084"/>
                      <a:pt x="0" y="165615"/>
                    </a:cubicBezTo>
                    <a:lnTo>
                      <a:pt x="0" y="22578"/>
                    </a:lnTo>
                    <a:cubicBezTo>
                      <a:pt x="0" y="10108"/>
                      <a:pt x="10108" y="0"/>
                      <a:pt x="22578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9525"/>
                <a:ext cx="423434" cy="178668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Product Manager</a:t>
                </a:r>
              </a:p>
            </p:txBody>
          </p:sp>
        </p:grpSp>
      </p:grpSp>
      <p:grpSp>
        <p:nvGrpSpPr>
          <p:cNvPr id="90" name="Group 90"/>
          <p:cNvGrpSpPr/>
          <p:nvPr/>
        </p:nvGrpSpPr>
        <p:grpSpPr>
          <a:xfrm>
            <a:off x="1028701" y="9693615"/>
            <a:ext cx="16230602" cy="307635"/>
            <a:chOff x="0" y="-24163"/>
            <a:chExt cx="21640802" cy="41018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2735071" cy="386017"/>
            </a:xfrm>
            <a:custGeom>
              <a:avLst/>
              <a:gdLst/>
              <a:ahLst/>
              <a:cxnLst/>
              <a:rect l="l" t="t" r="r" b="b"/>
              <a:pathLst>
                <a:path w="2735071" h="386017">
                  <a:moveTo>
                    <a:pt x="0" y="0"/>
                  </a:moveTo>
                  <a:lnTo>
                    <a:pt x="2735071" y="0"/>
                  </a:lnTo>
                  <a:lnTo>
                    <a:pt x="2735071" y="386017"/>
                  </a:lnTo>
                  <a:lnTo>
                    <a:pt x="0" y="386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19303507" y="-24163"/>
              <a:ext cx="2337295" cy="396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914445">
                <a:lnSpc>
                  <a:spcPts val="2520"/>
                </a:lnSpc>
                <a:spcBef>
                  <a:spcPct val="0"/>
                </a:spcBef>
                <a:buClrTx/>
              </a:pPr>
              <a:r>
                <a:rPr lang="en-US" sz="1800" b="1" kern="1200">
                  <a:solidFill>
                    <a:srgbClr val="4D5060"/>
                  </a:solidFill>
                  <a:latin typeface="Montserrat Medium"/>
                  <a:ea typeface="Montserrat Medium"/>
                  <a:cs typeface="Montserrat Medium"/>
                  <a:sym typeface="Montserrat Medium"/>
                  <a:hlinkClick r:id="rId5" tooltip="https://www.aicerts.ai"/>
                </a:rPr>
                <a:t>www.aicerts.ai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433082" y="5937260"/>
            <a:ext cx="1714500" cy="867210"/>
            <a:chOff x="0" y="0"/>
            <a:chExt cx="423434" cy="214177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423434" cy="214177"/>
            </a:xfrm>
            <a:custGeom>
              <a:avLst/>
              <a:gdLst/>
              <a:ahLst/>
              <a:cxnLst/>
              <a:rect l="l" t="t" r="r" b="b"/>
              <a:pathLst>
                <a:path w="423434" h="214177">
                  <a:moveTo>
                    <a:pt x="22578" y="0"/>
                  </a:moveTo>
                  <a:lnTo>
                    <a:pt x="400856" y="0"/>
                  </a:lnTo>
                  <a:cubicBezTo>
                    <a:pt x="406844" y="0"/>
                    <a:pt x="412587" y="2379"/>
                    <a:pt x="416821" y="6613"/>
                  </a:cubicBezTo>
                  <a:cubicBezTo>
                    <a:pt x="421055" y="10847"/>
                    <a:pt x="423434" y="16590"/>
                    <a:pt x="423434" y="22578"/>
                  </a:cubicBezTo>
                  <a:lnTo>
                    <a:pt x="423434" y="191599"/>
                  </a:lnTo>
                  <a:cubicBezTo>
                    <a:pt x="423434" y="204068"/>
                    <a:pt x="413325" y="214177"/>
                    <a:pt x="400856" y="214177"/>
                  </a:cubicBezTo>
                  <a:lnTo>
                    <a:pt x="22578" y="214177"/>
                  </a:lnTo>
                  <a:cubicBezTo>
                    <a:pt x="10108" y="214177"/>
                    <a:pt x="0" y="204068"/>
                    <a:pt x="0" y="191599"/>
                  </a:cubicBezTo>
                  <a:lnTo>
                    <a:pt x="0" y="22578"/>
                  </a:lnTo>
                  <a:cubicBezTo>
                    <a:pt x="0" y="10108"/>
                    <a:pt x="10108" y="0"/>
                    <a:pt x="22578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0" y="9525"/>
              <a:ext cx="423434" cy="2046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2088"/>
                </a:lnSpc>
                <a:buClrTx/>
              </a:pPr>
              <a:r>
                <a:rPr lang="en-US" sz="18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 Prompt</a:t>
              </a:r>
            </a:p>
            <a:p>
              <a:pPr algn="ctr" defTabSz="914445">
                <a:lnSpc>
                  <a:spcPts val="2088"/>
                </a:lnSpc>
                <a:buClrTx/>
              </a:pPr>
              <a:r>
                <a:rPr lang="en-US" sz="18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Engineer Level 1</a:t>
              </a:r>
            </a:p>
          </p:txBody>
        </p:sp>
      </p:grpSp>
      <p:sp>
        <p:nvSpPr>
          <p:cNvPr id="98" name="Freeform 35">
            <a:extLst>
              <a:ext uri="{FF2B5EF4-FFF2-40B4-BE49-F238E27FC236}">
                <a16:creationId xmlns:a16="http://schemas.microsoft.com/office/drawing/2014/main" id="{2A4AEDA4-BD14-B45D-B1B0-E779358E8BBF}"/>
              </a:ext>
            </a:extLst>
          </p:cNvPr>
          <p:cNvSpPr/>
          <p:nvPr/>
        </p:nvSpPr>
        <p:spPr>
          <a:xfrm>
            <a:off x="6420585" y="9663001"/>
            <a:ext cx="2051304" cy="723434"/>
          </a:xfrm>
          <a:custGeom>
            <a:avLst/>
            <a:gdLst/>
            <a:ahLst/>
            <a:cxnLst/>
            <a:rect l="l" t="t" r="r" b="b"/>
            <a:pathLst>
              <a:path w="423434" h="192898">
                <a:moveTo>
                  <a:pt x="22578" y="0"/>
                </a:moveTo>
                <a:lnTo>
                  <a:pt x="400856" y="0"/>
                </a:lnTo>
                <a:cubicBezTo>
                  <a:pt x="406844" y="0"/>
                  <a:pt x="412587" y="2379"/>
                  <a:pt x="416821" y="6613"/>
                </a:cubicBezTo>
                <a:cubicBezTo>
                  <a:pt x="421055" y="10847"/>
                  <a:pt x="423434" y="16590"/>
                  <a:pt x="423434" y="22578"/>
                </a:cubicBezTo>
                <a:lnTo>
                  <a:pt x="423434" y="170320"/>
                </a:lnTo>
                <a:cubicBezTo>
                  <a:pt x="423434" y="182789"/>
                  <a:pt x="413325" y="192898"/>
                  <a:pt x="400856" y="192898"/>
                </a:cubicBezTo>
                <a:lnTo>
                  <a:pt x="22578" y="192898"/>
                </a:lnTo>
                <a:cubicBezTo>
                  <a:pt x="10108" y="192898"/>
                  <a:pt x="0" y="182789"/>
                  <a:pt x="0" y="170320"/>
                </a:cubicBezTo>
                <a:lnTo>
                  <a:pt x="0" y="22578"/>
                </a:lnTo>
                <a:cubicBezTo>
                  <a:pt x="0" y="10108"/>
                  <a:pt x="10108" y="0"/>
                  <a:pt x="22578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9" name="TextBox 24">
            <a:extLst>
              <a:ext uri="{FF2B5EF4-FFF2-40B4-BE49-F238E27FC236}">
                <a16:creationId xmlns:a16="http://schemas.microsoft.com/office/drawing/2014/main" id="{758AC2EC-A8AD-E874-0E87-B6BC2787F526}"/>
              </a:ext>
            </a:extLst>
          </p:cNvPr>
          <p:cNvSpPr txBox="1"/>
          <p:nvPr/>
        </p:nvSpPr>
        <p:spPr>
          <a:xfrm>
            <a:off x="6325335" y="9715509"/>
            <a:ext cx="2310663" cy="5905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445">
              <a:lnSpc>
                <a:spcPts val="1973"/>
              </a:lnSpc>
              <a:buClrTx/>
            </a:pPr>
            <a:r>
              <a:rPr lang="en-US" sz="17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</a:t>
            </a:r>
          </a:p>
          <a:p>
            <a:pPr algn="ctr" defTabSz="914445">
              <a:lnSpc>
                <a:spcPts val="1973"/>
              </a:lnSpc>
              <a:buClrTx/>
            </a:pPr>
            <a:r>
              <a:rPr lang="en-US" sz="17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Chief AI Officer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9CDCB9-B7C2-4D56-7A35-A2397073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033D43-699F-5D42-78E6-3D9E8CF1200A}"/>
              </a:ext>
            </a:extLst>
          </p:cNvPr>
          <p:cNvSpPr/>
          <p:nvPr/>
        </p:nvSpPr>
        <p:spPr>
          <a:xfrm>
            <a:off x="0" y="9558068"/>
            <a:ext cx="18288000" cy="724973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2" name="Picture 1" descr="A person holding a light bulb with a globe inside&#10;&#10;Description automatically generated">
            <a:extLst>
              <a:ext uri="{FF2B5EF4-FFF2-40B4-BE49-F238E27FC236}">
                <a16:creationId xmlns:a16="http://schemas.microsoft.com/office/drawing/2014/main" id="{57EF3F68-E217-C575-2531-84A9446C2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1" b="22579"/>
          <a:stretch/>
        </p:blipFill>
        <p:spPr>
          <a:xfrm>
            <a:off x="-54291" y="-3943"/>
            <a:ext cx="18342291" cy="102869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F8DE3A-D6DD-EAD8-C279-BC79576D579A}"/>
              </a:ext>
            </a:extLst>
          </p:cNvPr>
          <p:cNvGrpSpPr/>
          <p:nvPr/>
        </p:nvGrpSpPr>
        <p:grpSpPr>
          <a:xfrm>
            <a:off x="862093" y="2762490"/>
            <a:ext cx="4926216" cy="4303295"/>
            <a:chOff x="862093" y="2762490"/>
            <a:chExt cx="4926216" cy="43032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65DDE6-0434-31D4-0798-281CB6DAE107}"/>
                </a:ext>
              </a:extLst>
            </p:cNvPr>
            <p:cNvSpPr txBox="1"/>
            <p:nvPr/>
          </p:nvSpPr>
          <p:spPr>
            <a:xfrm>
              <a:off x="862093" y="4895960"/>
              <a:ext cx="4926216" cy="2169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We are a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role-based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vendor-neutral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AI &amp; Blockchain certification company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935424-BC63-0D6F-13FF-F2AEFEC7626B}"/>
                </a:ext>
              </a:extLst>
            </p:cNvPr>
            <p:cNvGrpSpPr/>
            <p:nvPr/>
          </p:nvGrpSpPr>
          <p:grpSpPr>
            <a:xfrm>
              <a:off x="2625195" y="2762490"/>
              <a:ext cx="1400013" cy="1400013"/>
              <a:chOff x="2261440" y="132932"/>
              <a:chExt cx="933342" cy="93334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B9817EF-53DD-23CA-6C7D-53CF2AC5637B}"/>
                  </a:ext>
                </a:extLst>
              </p:cNvPr>
              <p:cNvSpPr/>
              <p:nvPr/>
            </p:nvSpPr>
            <p:spPr>
              <a:xfrm>
                <a:off x="2261440" y="132932"/>
                <a:ext cx="933342" cy="933342"/>
              </a:xfrm>
              <a:prstGeom prst="ellipse">
                <a:avLst/>
              </a:prstGeom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ectangle 10" descr="Robot">
                <a:extLst>
                  <a:ext uri="{FF2B5EF4-FFF2-40B4-BE49-F238E27FC236}">
                    <a16:creationId xmlns:a16="http://schemas.microsoft.com/office/drawing/2014/main" id="{AFA13203-3C77-7F25-5205-AB946ACD8B8A}"/>
                  </a:ext>
                </a:extLst>
              </p:cNvPr>
              <p:cNvSpPr/>
              <p:nvPr/>
            </p:nvSpPr>
            <p:spPr>
              <a:xfrm>
                <a:off x="2457439" y="308225"/>
                <a:ext cx="541338" cy="541338"/>
              </a:xfrm>
              <a:prstGeom prst="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A6BDD6-C2A9-DDF1-D92B-6B2D2D5D318C}"/>
              </a:ext>
            </a:extLst>
          </p:cNvPr>
          <p:cNvGrpSpPr/>
          <p:nvPr/>
        </p:nvGrpSpPr>
        <p:grpSpPr>
          <a:xfrm>
            <a:off x="6476687" y="2762490"/>
            <a:ext cx="4928616" cy="4718793"/>
            <a:chOff x="5849088" y="2762490"/>
            <a:chExt cx="5577567" cy="47187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E2A07E-8F06-617A-3D92-DFAC2FE3531E}"/>
                </a:ext>
              </a:extLst>
            </p:cNvPr>
            <p:cNvSpPr txBox="1"/>
            <p:nvPr/>
          </p:nvSpPr>
          <p:spPr>
            <a:xfrm>
              <a:off x="5849088" y="4895960"/>
              <a:ext cx="5577567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We focus on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10 practice areas</a:t>
              </a: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with over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40 Role Based Certifications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that align to AI in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core industries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425BCB-B534-AFA2-7C6E-03786868FBA8}"/>
                </a:ext>
              </a:extLst>
            </p:cNvPr>
            <p:cNvGrpSpPr/>
            <p:nvPr/>
          </p:nvGrpSpPr>
          <p:grpSpPr>
            <a:xfrm>
              <a:off x="7937865" y="2762490"/>
              <a:ext cx="1400013" cy="1400013"/>
              <a:chOff x="4677962" y="157829"/>
              <a:chExt cx="933342" cy="93334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962FBDA-76C5-838F-856F-F710CD076FE7}"/>
                  </a:ext>
                </a:extLst>
              </p:cNvPr>
              <p:cNvSpPr/>
              <p:nvPr/>
            </p:nvSpPr>
            <p:spPr>
              <a:xfrm>
                <a:off x="4677962" y="157829"/>
                <a:ext cx="933342" cy="933342"/>
              </a:xfrm>
              <a:prstGeom prst="ellipse">
                <a:avLst/>
              </a:prstGeom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Rectangle 13" descr="Head with Gears">
                <a:extLst>
                  <a:ext uri="{FF2B5EF4-FFF2-40B4-BE49-F238E27FC236}">
                    <a16:creationId xmlns:a16="http://schemas.microsoft.com/office/drawing/2014/main" id="{9C4C98E5-F5F6-EDE1-1828-972CABBDBB7B}"/>
                  </a:ext>
                </a:extLst>
              </p:cNvPr>
              <p:cNvSpPr/>
              <p:nvPr/>
            </p:nvSpPr>
            <p:spPr>
              <a:xfrm>
                <a:off x="4897599" y="387440"/>
                <a:ext cx="541338" cy="541338"/>
              </a:xfrm>
              <a:prstGeom prst="rect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22E45A-B391-83A6-6D83-378D3E5C2CDF}"/>
              </a:ext>
            </a:extLst>
          </p:cNvPr>
          <p:cNvGrpSpPr/>
          <p:nvPr/>
        </p:nvGrpSpPr>
        <p:grpSpPr>
          <a:xfrm>
            <a:off x="12093681" y="2762490"/>
            <a:ext cx="4928616" cy="5134291"/>
            <a:chOff x="12093681" y="2762490"/>
            <a:chExt cx="4928616" cy="51342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08BC55-AA56-C069-5041-9F48E8B5F6EE}"/>
                </a:ext>
              </a:extLst>
            </p:cNvPr>
            <p:cNvSpPr txBox="1"/>
            <p:nvPr/>
          </p:nvSpPr>
          <p:spPr>
            <a:xfrm>
              <a:off x="12093681" y="4895960"/>
              <a:ext cx="4928616" cy="300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Our purpose is to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promote the values of lifelong learning </a:t>
              </a:r>
              <a:b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</a:b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and we will do this by 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certifying a billion people</a:t>
              </a: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 to close the growing skills Gap! 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E9D551-35E5-EEEA-364A-F909144A9420}"/>
                </a:ext>
              </a:extLst>
            </p:cNvPr>
            <p:cNvGrpSpPr/>
            <p:nvPr/>
          </p:nvGrpSpPr>
          <p:grpSpPr>
            <a:xfrm>
              <a:off x="13804128" y="2762490"/>
              <a:ext cx="1400013" cy="1400013"/>
              <a:chOff x="9019630" y="1820951"/>
              <a:chExt cx="933342" cy="93334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5C480B1-1ED1-27BC-28EB-6963DE2E607C}"/>
                  </a:ext>
                </a:extLst>
              </p:cNvPr>
              <p:cNvSpPr/>
              <p:nvPr/>
            </p:nvSpPr>
            <p:spPr>
              <a:xfrm>
                <a:off x="9019630" y="1820951"/>
                <a:ext cx="933342" cy="933342"/>
              </a:xfrm>
              <a:prstGeom prst="ellipse">
                <a:avLst/>
              </a:prstGeom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7" name="Rectangle 16" descr="Classroom">
                <a:extLst>
                  <a:ext uri="{FF2B5EF4-FFF2-40B4-BE49-F238E27FC236}">
                    <a16:creationId xmlns:a16="http://schemas.microsoft.com/office/drawing/2014/main" id="{932813D8-AD4D-B1AF-24E5-DF20C1C27699}"/>
                  </a:ext>
                </a:extLst>
              </p:cNvPr>
              <p:cNvSpPr/>
              <p:nvPr/>
            </p:nvSpPr>
            <p:spPr>
              <a:xfrm>
                <a:off x="9215632" y="2016953"/>
                <a:ext cx="541338" cy="541338"/>
              </a:xfrm>
              <a:prstGeom prst="rect">
                <a:avLst/>
              </a:prstGeom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84A4C7-AB55-2EDF-0AF7-F3975B41DC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320" y="812741"/>
            <a:ext cx="3999413" cy="5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92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837433"/>
            <a:chOff x="0" y="0"/>
            <a:chExt cx="4816593" cy="747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47307"/>
            </a:xfrm>
            <a:custGeom>
              <a:avLst/>
              <a:gdLst/>
              <a:ahLst/>
              <a:cxnLst/>
              <a:rect l="l" t="t" r="r" b="b"/>
              <a:pathLst>
                <a:path w="4816592" h="747307">
                  <a:moveTo>
                    <a:pt x="0" y="0"/>
                  </a:moveTo>
                  <a:lnTo>
                    <a:pt x="4816592" y="0"/>
                  </a:lnTo>
                  <a:lnTo>
                    <a:pt x="4816592" y="747307"/>
                  </a:lnTo>
                  <a:lnTo>
                    <a:pt x="0" y="747307"/>
                  </a:lnTo>
                  <a:close/>
                </a:path>
              </a:pathLst>
            </a:custGeom>
            <a:solidFill>
              <a:srgbClr val="CFA935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78540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" y="1"/>
            <a:ext cx="18116795" cy="2702660"/>
            <a:chOff x="0" y="0"/>
            <a:chExt cx="4771502" cy="7118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1501" cy="711811"/>
            </a:xfrm>
            <a:custGeom>
              <a:avLst/>
              <a:gdLst/>
              <a:ahLst/>
              <a:cxnLst/>
              <a:rect l="l" t="t" r="r" b="b"/>
              <a:pathLst>
                <a:path w="4771501" h="711811">
                  <a:moveTo>
                    <a:pt x="0" y="0"/>
                  </a:moveTo>
                  <a:lnTo>
                    <a:pt x="4771501" y="0"/>
                  </a:lnTo>
                  <a:lnTo>
                    <a:pt x="4771501" y="711811"/>
                  </a:lnTo>
                  <a:lnTo>
                    <a:pt x="0" y="7118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1502" cy="74991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" y="1"/>
            <a:ext cx="18116795" cy="2702660"/>
          </a:xfrm>
          <a:custGeom>
            <a:avLst/>
            <a:gdLst/>
            <a:ahLst/>
            <a:cxnLst/>
            <a:rect l="l" t="t" r="r" b="b"/>
            <a:pathLst>
              <a:path w="18116795" h="2702659">
                <a:moveTo>
                  <a:pt x="0" y="0"/>
                </a:moveTo>
                <a:lnTo>
                  <a:pt x="18116795" y="0"/>
                </a:lnTo>
                <a:lnTo>
                  <a:pt x="18116795" y="2702659"/>
                </a:lnTo>
                <a:lnTo>
                  <a:pt x="0" y="2702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3796" t="-156358" r="-394" b="-136507"/>
            </a:stretch>
          </a:blipFill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3654468" y="3542285"/>
            <a:ext cx="0" cy="5148773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7305675" y="3542285"/>
            <a:ext cx="0" cy="5148773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1"/>
          <p:cNvSpPr/>
          <p:nvPr/>
        </p:nvSpPr>
        <p:spPr>
          <a:xfrm flipV="1">
            <a:off x="10963275" y="3542285"/>
            <a:ext cx="0" cy="5148773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14619162" y="3542285"/>
            <a:ext cx="0" cy="5148773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-9525" y="2837433"/>
          <a:ext cx="18297525" cy="511623"/>
        </p:xfrm>
        <a:graphic>
          <a:graphicData uri="http://schemas.openxmlformats.org/drawingml/2006/table">
            <a:tbl>
              <a:tblPr/>
              <a:tblGrid>
                <a:gridCol w="3659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9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9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9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95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62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Data &amp; Robotics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Development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Security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Cloud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Blockchain &amp; Bitcoin</a:t>
                      </a:r>
                      <a:endParaRPr lang="en-US" sz="1100"/>
                    </a:p>
                  </a:txBody>
                  <a:tcPr marL="9525" marR="9525" marT="9525" marB="95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4" name="Group 14"/>
          <p:cNvGrpSpPr/>
          <p:nvPr/>
        </p:nvGrpSpPr>
        <p:grpSpPr>
          <a:xfrm>
            <a:off x="596943" y="4048125"/>
            <a:ext cx="2476500" cy="781050"/>
            <a:chOff x="0" y="0"/>
            <a:chExt cx="607065" cy="1914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7065" cy="191459"/>
            </a:xfrm>
            <a:custGeom>
              <a:avLst/>
              <a:gdLst/>
              <a:ahLst/>
              <a:cxnLst/>
              <a:rect l="l" t="t" r="r" b="b"/>
              <a:pathLst>
                <a:path w="607065" h="191459">
                  <a:moveTo>
                    <a:pt x="15631" y="0"/>
                  </a:moveTo>
                  <a:lnTo>
                    <a:pt x="591434" y="0"/>
                  </a:lnTo>
                  <a:cubicBezTo>
                    <a:pt x="600067" y="0"/>
                    <a:pt x="607065" y="6998"/>
                    <a:pt x="607065" y="15631"/>
                  </a:cubicBezTo>
                  <a:lnTo>
                    <a:pt x="607065" y="175828"/>
                  </a:lnTo>
                  <a:cubicBezTo>
                    <a:pt x="607065" y="179974"/>
                    <a:pt x="605418" y="183950"/>
                    <a:pt x="602487" y="186881"/>
                  </a:cubicBezTo>
                  <a:cubicBezTo>
                    <a:pt x="599556" y="189812"/>
                    <a:pt x="595580" y="191459"/>
                    <a:pt x="591434" y="191459"/>
                  </a:cubicBezTo>
                  <a:lnTo>
                    <a:pt x="15631" y="191459"/>
                  </a:lnTo>
                  <a:cubicBezTo>
                    <a:pt x="11485" y="191459"/>
                    <a:pt x="7509" y="189812"/>
                    <a:pt x="4578" y="186881"/>
                  </a:cubicBezTo>
                  <a:cubicBezTo>
                    <a:pt x="1647" y="183950"/>
                    <a:pt x="0" y="179974"/>
                    <a:pt x="0" y="175828"/>
                  </a:cubicBezTo>
                  <a:lnTo>
                    <a:pt x="0" y="15631"/>
                  </a:lnTo>
                  <a:cubicBezTo>
                    <a:pt x="0" y="11485"/>
                    <a:pt x="1647" y="7509"/>
                    <a:pt x="4578" y="4578"/>
                  </a:cubicBezTo>
                  <a:cubicBezTo>
                    <a:pt x="7509" y="1647"/>
                    <a:pt x="11485" y="0"/>
                    <a:pt x="15631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607065" cy="1819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Data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6943" y="5019675"/>
            <a:ext cx="2476500" cy="781050"/>
            <a:chOff x="0" y="0"/>
            <a:chExt cx="607065" cy="19145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7065" cy="191459"/>
            </a:xfrm>
            <a:custGeom>
              <a:avLst/>
              <a:gdLst/>
              <a:ahLst/>
              <a:cxnLst/>
              <a:rect l="l" t="t" r="r" b="b"/>
              <a:pathLst>
                <a:path w="607065" h="191459">
                  <a:moveTo>
                    <a:pt x="15631" y="0"/>
                  </a:moveTo>
                  <a:lnTo>
                    <a:pt x="591434" y="0"/>
                  </a:lnTo>
                  <a:cubicBezTo>
                    <a:pt x="600067" y="0"/>
                    <a:pt x="607065" y="6998"/>
                    <a:pt x="607065" y="15631"/>
                  </a:cubicBezTo>
                  <a:lnTo>
                    <a:pt x="607065" y="175828"/>
                  </a:lnTo>
                  <a:cubicBezTo>
                    <a:pt x="607065" y="179974"/>
                    <a:pt x="605418" y="183950"/>
                    <a:pt x="602487" y="186881"/>
                  </a:cubicBezTo>
                  <a:cubicBezTo>
                    <a:pt x="599556" y="189812"/>
                    <a:pt x="595580" y="191459"/>
                    <a:pt x="591434" y="191459"/>
                  </a:cubicBezTo>
                  <a:lnTo>
                    <a:pt x="15631" y="191459"/>
                  </a:lnTo>
                  <a:cubicBezTo>
                    <a:pt x="11485" y="191459"/>
                    <a:pt x="7509" y="189812"/>
                    <a:pt x="4578" y="186881"/>
                  </a:cubicBezTo>
                  <a:cubicBezTo>
                    <a:pt x="1647" y="183950"/>
                    <a:pt x="0" y="179974"/>
                    <a:pt x="0" y="175828"/>
                  </a:cubicBezTo>
                  <a:lnTo>
                    <a:pt x="0" y="15631"/>
                  </a:lnTo>
                  <a:cubicBezTo>
                    <a:pt x="0" y="11485"/>
                    <a:pt x="1647" y="7509"/>
                    <a:pt x="4578" y="4578"/>
                  </a:cubicBezTo>
                  <a:cubicBezTo>
                    <a:pt x="7509" y="1647"/>
                    <a:pt x="11485" y="0"/>
                    <a:pt x="15631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607065" cy="1819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Robotics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96943" y="5991225"/>
            <a:ext cx="2476500" cy="781050"/>
            <a:chOff x="0" y="0"/>
            <a:chExt cx="607065" cy="19145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07065" cy="191459"/>
            </a:xfrm>
            <a:custGeom>
              <a:avLst/>
              <a:gdLst/>
              <a:ahLst/>
              <a:cxnLst/>
              <a:rect l="l" t="t" r="r" b="b"/>
              <a:pathLst>
                <a:path w="607065" h="191459">
                  <a:moveTo>
                    <a:pt x="15631" y="0"/>
                  </a:moveTo>
                  <a:lnTo>
                    <a:pt x="591434" y="0"/>
                  </a:lnTo>
                  <a:cubicBezTo>
                    <a:pt x="600067" y="0"/>
                    <a:pt x="607065" y="6998"/>
                    <a:pt x="607065" y="15631"/>
                  </a:cubicBezTo>
                  <a:lnTo>
                    <a:pt x="607065" y="175828"/>
                  </a:lnTo>
                  <a:cubicBezTo>
                    <a:pt x="607065" y="179974"/>
                    <a:pt x="605418" y="183950"/>
                    <a:pt x="602487" y="186881"/>
                  </a:cubicBezTo>
                  <a:cubicBezTo>
                    <a:pt x="599556" y="189812"/>
                    <a:pt x="595580" y="191459"/>
                    <a:pt x="591434" y="191459"/>
                  </a:cubicBezTo>
                  <a:lnTo>
                    <a:pt x="15631" y="191459"/>
                  </a:lnTo>
                  <a:cubicBezTo>
                    <a:pt x="11485" y="191459"/>
                    <a:pt x="7509" y="189812"/>
                    <a:pt x="4578" y="186881"/>
                  </a:cubicBezTo>
                  <a:cubicBezTo>
                    <a:pt x="1647" y="183950"/>
                    <a:pt x="0" y="179974"/>
                    <a:pt x="0" y="175828"/>
                  </a:cubicBezTo>
                  <a:lnTo>
                    <a:pt x="0" y="15631"/>
                  </a:lnTo>
                  <a:cubicBezTo>
                    <a:pt x="0" y="11485"/>
                    <a:pt x="1647" y="7509"/>
                    <a:pt x="4578" y="4578"/>
                  </a:cubicBezTo>
                  <a:cubicBezTo>
                    <a:pt x="7509" y="1647"/>
                    <a:pt x="11485" y="0"/>
                    <a:pt x="15631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607065" cy="1819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Quantum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245018" y="4048125"/>
            <a:ext cx="2476500" cy="2724150"/>
            <a:chOff x="0" y="0"/>
            <a:chExt cx="3302000" cy="36322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302000" cy="1041400"/>
              <a:chOff x="0" y="0"/>
              <a:chExt cx="607065" cy="19145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Developer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1295400"/>
              <a:ext cx="3302000" cy="1041400"/>
              <a:chOff x="0" y="0"/>
              <a:chExt cx="607065" cy="19145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Engineer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2590800"/>
              <a:ext cx="3302000" cy="1041400"/>
              <a:chOff x="0" y="0"/>
              <a:chExt cx="607065" cy="19145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Prompt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Engineer Level 2</a:t>
                </a:r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7905750" y="4048125"/>
            <a:ext cx="2476500" cy="4667250"/>
            <a:chOff x="0" y="0"/>
            <a:chExt cx="3302000" cy="622300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3302000" cy="1041400"/>
              <a:chOff x="0" y="0"/>
              <a:chExt cx="607065" cy="19145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Ethical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Hacker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0" y="1295400"/>
              <a:ext cx="3302000" cy="1041400"/>
              <a:chOff x="0" y="0"/>
              <a:chExt cx="607065" cy="191459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Network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0" y="2590800"/>
              <a:ext cx="3302000" cy="1041400"/>
              <a:chOff x="0" y="0"/>
              <a:chExt cx="607065" cy="19145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Security Compliance</a:t>
                </a: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3886200"/>
              <a:ext cx="3302000" cy="1041400"/>
              <a:chOff x="0" y="0"/>
              <a:chExt cx="607065" cy="19145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Security 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Level 1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5181600"/>
              <a:ext cx="3302000" cy="1041400"/>
              <a:chOff x="0" y="0"/>
              <a:chExt cx="607065" cy="19145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AI+ Security 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Level 2</a:t>
                </a:r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11563350" y="4048125"/>
            <a:ext cx="2476500" cy="781050"/>
            <a:chOff x="0" y="0"/>
            <a:chExt cx="607065" cy="191459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07065" cy="191459"/>
            </a:xfrm>
            <a:custGeom>
              <a:avLst/>
              <a:gdLst/>
              <a:ahLst/>
              <a:cxnLst/>
              <a:rect l="l" t="t" r="r" b="b"/>
              <a:pathLst>
                <a:path w="607065" h="191459">
                  <a:moveTo>
                    <a:pt x="15631" y="0"/>
                  </a:moveTo>
                  <a:lnTo>
                    <a:pt x="591434" y="0"/>
                  </a:lnTo>
                  <a:cubicBezTo>
                    <a:pt x="600067" y="0"/>
                    <a:pt x="607065" y="6998"/>
                    <a:pt x="607065" y="15631"/>
                  </a:cubicBezTo>
                  <a:lnTo>
                    <a:pt x="607065" y="175828"/>
                  </a:lnTo>
                  <a:cubicBezTo>
                    <a:pt x="607065" y="179974"/>
                    <a:pt x="605418" y="183950"/>
                    <a:pt x="602487" y="186881"/>
                  </a:cubicBezTo>
                  <a:cubicBezTo>
                    <a:pt x="599556" y="189812"/>
                    <a:pt x="595580" y="191459"/>
                    <a:pt x="591434" y="191459"/>
                  </a:cubicBezTo>
                  <a:lnTo>
                    <a:pt x="15631" y="191459"/>
                  </a:lnTo>
                  <a:cubicBezTo>
                    <a:pt x="11485" y="191459"/>
                    <a:pt x="7509" y="189812"/>
                    <a:pt x="4578" y="186881"/>
                  </a:cubicBezTo>
                  <a:cubicBezTo>
                    <a:pt x="1647" y="183950"/>
                    <a:pt x="0" y="179974"/>
                    <a:pt x="0" y="175828"/>
                  </a:cubicBezTo>
                  <a:lnTo>
                    <a:pt x="0" y="15631"/>
                  </a:lnTo>
                  <a:cubicBezTo>
                    <a:pt x="0" y="11485"/>
                    <a:pt x="1647" y="7509"/>
                    <a:pt x="4578" y="4578"/>
                  </a:cubicBezTo>
                  <a:cubicBezTo>
                    <a:pt x="7509" y="1647"/>
                    <a:pt x="11485" y="0"/>
                    <a:pt x="15631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9525"/>
              <a:ext cx="607065" cy="1819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Architect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1563350" y="5019675"/>
            <a:ext cx="2476500" cy="781050"/>
            <a:chOff x="0" y="0"/>
            <a:chExt cx="607065" cy="19145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07065" cy="191459"/>
            </a:xfrm>
            <a:custGeom>
              <a:avLst/>
              <a:gdLst/>
              <a:ahLst/>
              <a:cxnLst/>
              <a:rect l="l" t="t" r="r" b="b"/>
              <a:pathLst>
                <a:path w="607065" h="191459">
                  <a:moveTo>
                    <a:pt x="15631" y="0"/>
                  </a:moveTo>
                  <a:lnTo>
                    <a:pt x="591434" y="0"/>
                  </a:lnTo>
                  <a:cubicBezTo>
                    <a:pt x="600067" y="0"/>
                    <a:pt x="607065" y="6998"/>
                    <a:pt x="607065" y="15631"/>
                  </a:cubicBezTo>
                  <a:lnTo>
                    <a:pt x="607065" y="175828"/>
                  </a:lnTo>
                  <a:cubicBezTo>
                    <a:pt x="607065" y="179974"/>
                    <a:pt x="605418" y="183950"/>
                    <a:pt x="602487" y="186881"/>
                  </a:cubicBezTo>
                  <a:cubicBezTo>
                    <a:pt x="599556" y="189812"/>
                    <a:pt x="595580" y="191459"/>
                    <a:pt x="591434" y="191459"/>
                  </a:cubicBezTo>
                  <a:lnTo>
                    <a:pt x="15631" y="191459"/>
                  </a:lnTo>
                  <a:cubicBezTo>
                    <a:pt x="11485" y="191459"/>
                    <a:pt x="7509" y="189812"/>
                    <a:pt x="4578" y="186881"/>
                  </a:cubicBezTo>
                  <a:cubicBezTo>
                    <a:pt x="1647" y="183950"/>
                    <a:pt x="0" y="179974"/>
                    <a:pt x="0" y="175828"/>
                  </a:cubicBezTo>
                  <a:lnTo>
                    <a:pt x="0" y="15631"/>
                  </a:lnTo>
                  <a:cubicBezTo>
                    <a:pt x="0" y="11485"/>
                    <a:pt x="1647" y="7509"/>
                    <a:pt x="4578" y="4578"/>
                  </a:cubicBezTo>
                  <a:cubicBezTo>
                    <a:pt x="7509" y="1647"/>
                    <a:pt x="11485" y="0"/>
                    <a:pt x="15631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9525"/>
              <a:ext cx="607065" cy="1819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algn="ctr" defTabSz="914445">
                <a:lnSpc>
                  <a:spcPts val="1973"/>
                </a:lnSpc>
                <a:buClrTx/>
              </a:pPr>
              <a:r>
                <a:rPr lang="en-US" sz="1700" b="1" kern="1200">
                  <a:solidFill>
                    <a:srgbClr val="2529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Cloud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3935314" y="944055"/>
            <a:ext cx="10417376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001"/>
              </a:lnSpc>
              <a:buClrTx/>
            </a:pPr>
            <a:r>
              <a:rPr lang="en-US" sz="5001" b="1" kern="1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Technical Solutions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1028701" y="9693615"/>
            <a:ext cx="16230602" cy="307635"/>
            <a:chOff x="0" y="-24163"/>
            <a:chExt cx="21640802" cy="41018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735071" cy="386017"/>
            </a:xfrm>
            <a:custGeom>
              <a:avLst/>
              <a:gdLst/>
              <a:ahLst/>
              <a:cxnLst/>
              <a:rect l="l" t="t" r="r" b="b"/>
              <a:pathLst>
                <a:path w="2735071" h="386017">
                  <a:moveTo>
                    <a:pt x="0" y="0"/>
                  </a:moveTo>
                  <a:lnTo>
                    <a:pt x="2735071" y="0"/>
                  </a:lnTo>
                  <a:lnTo>
                    <a:pt x="2735071" y="386017"/>
                  </a:lnTo>
                  <a:lnTo>
                    <a:pt x="0" y="386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371600">
                <a:buClrTx/>
              </a:pPr>
              <a:endParaRPr lang="en-US" sz="27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9303507" y="-24163"/>
              <a:ext cx="2337295" cy="396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914445">
                <a:lnSpc>
                  <a:spcPts val="2520"/>
                </a:lnSpc>
                <a:spcBef>
                  <a:spcPct val="0"/>
                </a:spcBef>
                <a:buClrTx/>
              </a:pPr>
              <a:r>
                <a:rPr lang="en-US" sz="1800" b="1" kern="1200">
                  <a:solidFill>
                    <a:srgbClr val="4D5060"/>
                  </a:solidFill>
                  <a:latin typeface="Montserrat Medium"/>
                  <a:ea typeface="Montserrat Medium"/>
                  <a:cs typeface="Montserrat Medium"/>
                  <a:sym typeface="Montserrat Medium"/>
                  <a:hlinkClick r:id="rId5" tooltip="https://www.aicerts.ai"/>
                </a:rPr>
                <a:t>www.aicerts.ai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5219237" y="4048125"/>
            <a:ext cx="2476500" cy="2724150"/>
            <a:chOff x="0" y="0"/>
            <a:chExt cx="3302000" cy="3632200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3302000" cy="1041400"/>
              <a:chOff x="0" y="0"/>
              <a:chExt cx="607065" cy="191459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Bitcoin+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Developer</a:t>
                </a: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0" y="1295400"/>
              <a:ext cx="3302000" cy="1041400"/>
              <a:chOff x="0" y="0"/>
              <a:chExt cx="607065" cy="191459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Blockchain+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Developer</a:t>
                </a: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0" y="2590800"/>
              <a:ext cx="3302000" cy="1041400"/>
              <a:chOff x="0" y="0"/>
              <a:chExt cx="607065" cy="191459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607065" cy="191459"/>
              </a:xfrm>
              <a:custGeom>
                <a:avLst/>
                <a:gdLst/>
                <a:ahLst/>
                <a:cxnLst/>
                <a:rect l="l" t="t" r="r" b="b"/>
                <a:pathLst>
                  <a:path w="607065" h="191459">
                    <a:moveTo>
                      <a:pt x="15631" y="0"/>
                    </a:moveTo>
                    <a:lnTo>
                      <a:pt x="591434" y="0"/>
                    </a:lnTo>
                    <a:cubicBezTo>
                      <a:pt x="600067" y="0"/>
                      <a:pt x="607065" y="6998"/>
                      <a:pt x="607065" y="15631"/>
                    </a:cubicBezTo>
                    <a:lnTo>
                      <a:pt x="607065" y="175828"/>
                    </a:lnTo>
                    <a:cubicBezTo>
                      <a:pt x="607065" y="179974"/>
                      <a:pt x="605418" y="183950"/>
                      <a:pt x="602487" y="186881"/>
                    </a:cubicBezTo>
                    <a:cubicBezTo>
                      <a:pt x="599556" y="189812"/>
                      <a:pt x="595580" y="191459"/>
                      <a:pt x="591434" y="191459"/>
                    </a:cubicBezTo>
                    <a:lnTo>
                      <a:pt x="15631" y="191459"/>
                    </a:lnTo>
                    <a:cubicBezTo>
                      <a:pt x="11485" y="191459"/>
                      <a:pt x="7509" y="189812"/>
                      <a:pt x="4578" y="186881"/>
                    </a:cubicBezTo>
                    <a:cubicBezTo>
                      <a:pt x="1647" y="183950"/>
                      <a:pt x="0" y="179974"/>
                      <a:pt x="0" y="175828"/>
                    </a:cubicBezTo>
                    <a:lnTo>
                      <a:pt x="0" y="15631"/>
                    </a:lnTo>
                    <a:cubicBezTo>
                      <a:pt x="0" y="11485"/>
                      <a:pt x="1647" y="7509"/>
                      <a:pt x="4578" y="4578"/>
                    </a:cubicBezTo>
                    <a:cubicBezTo>
                      <a:pt x="7509" y="1647"/>
                      <a:pt x="11485" y="0"/>
                      <a:pt x="15631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defTabSz="1371600">
                  <a:buClrTx/>
                </a:pPr>
                <a:endParaRPr lang="en-US" sz="27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9525"/>
                <a:ext cx="607065" cy="181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Bitcoin+</a:t>
                </a:r>
              </a:p>
              <a:p>
                <a:pPr algn="ctr" defTabSz="914445">
                  <a:lnSpc>
                    <a:spcPts val="1973"/>
                  </a:lnSpc>
                  <a:buClrTx/>
                </a:pPr>
                <a:r>
                  <a:rPr lang="en-US" sz="1700" b="1" kern="1200">
                    <a:solidFill>
                      <a:srgbClr val="252939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Security</a:t>
                </a:r>
              </a:p>
            </p:txBody>
          </p:sp>
        </p:grpSp>
      </p:grpSp>
      <p:sp>
        <p:nvSpPr>
          <p:cNvPr id="69" name="Freeform 47">
            <a:extLst>
              <a:ext uri="{FF2B5EF4-FFF2-40B4-BE49-F238E27FC236}">
                <a16:creationId xmlns:a16="http://schemas.microsoft.com/office/drawing/2014/main" id="{0043D4C5-1228-CC24-CE3D-A86283E511FE}"/>
              </a:ext>
            </a:extLst>
          </p:cNvPr>
          <p:cNvSpPr/>
          <p:nvPr/>
        </p:nvSpPr>
        <p:spPr>
          <a:xfrm>
            <a:off x="7905750" y="8952420"/>
            <a:ext cx="2476500" cy="781050"/>
          </a:xfrm>
          <a:custGeom>
            <a:avLst/>
            <a:gdLst/>
            <a:ahLst/>
            <a:cxnLst/>
            <a:rect l="l" t="t" r="r" b="b"/>
            <a:pathLst>
              <a:path w="607065" h="191459">
                <a:moveTo>
                  <a:pt x="15631" y="0"/>
                </a:moveTo>
                <a:lnTo>
                  <a:pt x="591434" y="0"/>
                </a:lnTo>
                <a:cubicBezTo>
                  <a:pt x="600067" y="0"/>
                  <a:pt x="607065" y="6998"/>
                  <a:pt x="607065" y="15631"/>
                </a:cubicBezTo>
                <a:lnTo>
                  <a:pt x="607065" y="175828"/>
                </a:lnTo>
                <a:cubicBezTo>
                  <a:pt x="607065" y="179974"/>
                  <a:pt x="605418" y="183950"/>
                  <a:pt x="602487" y="186881"/>
                </a:cubicBezTo>
                <a:cubicBezTo>
                  <a:pt x="599556" y="189812"/>
                  <a:pt x="595580" y="191459"/>
                  <a:pt x="591434" y="191459"/>
                </a:cubicBezTo>
                <a:lnTo>
                  <a:pt x="15631" y="191459"/>
                </a:lnTo>
                <a:cubicBezTo>
                  <a:pt x="11485" y="191459"/>
                  <a:pt x="7509" y="189812"/>
                  <a:pt x="4578" y="186881"/>
                </a:cubicBezTo>
                <a:cubicBezTo>
                  <a:pt x="1647" y="183950"/>
                  <a:pt x="0" y="179974"/>
                  <a:pt x="0" y="175828"/>
                </a:cubicBezTo>
                <a:lnTo>
                  <a:pt x="0" y="15631"/>
                </a:lnTo>
                <a:cubicBezTo>
                  <a:pt x="0" y="11485"/>
                  <a:pt x="1647" y="7509"/>
                  <a:pt x="4578" y="4578"/>
                </a:cubicBezTo>
                <a:cubicBezTo>
                  <a:pt x="7509" y="1647"/>
                  <a:pt x="11485" y="0"/>
                  <a:pt x="15631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0" name="TextBox 48">
            <a:extLst>
              <a:ext uri="{FF2B5EF4-FFF2-40B4-BE49-F238E27FC236}">
                <a16:creationId xmlns:a16="http://schemas.microsoft.com/office/drawing/2014/main" id="{7AA10CCE-1198-28EE-9804-621C5088AC43}"/>
              </a:ext>
            </a:extLst>
          </p:cNvPr>
          <p:cNvSpPr txBox="1"/>
          <p:nvPr/>
        </p:nvSpPr>
        <p:spPr>
          <a:xfrm>
            <a:off x="7905750" y="8991278"/>
            <a:ext cx="2476500" cy="74219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 defTabSz="914445">
              <a:lnSpc>
                <a:spcPts val="1973"/>
              </a:lnSpc>
              <a:buClrTx/>
            </a:pPr>
            <a:r>
              <a:rPr lang="en-US" sz="17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AI+ Security </a:t>
            </a:r>
          </a:p>
          <a:p>
            <a:pPr algn="ctr" defTabSz="914445">
              <a:lnSpc>
                <a:spcPts val="1973"/>
              </a:lnSpc>
              <a:buClrTx/>
            </a:pPr>
            <a:r>
              <a:rPr lang="en-US" sz="1700" b="1" kern="1200">
                <a:solidFill>
                  <a:srgbClr val="252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Level 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EEAA0-A801-1744-B3A1-59114E68B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A065E5-1209-DBB7-0C53-50990406F703}"/>
              </a:ext>
            </a:extLst>
          </p:cNvPr>
          <p:cNvSpPr txBox="1"/>
          <p:nvPr/>
        </p:nvSpPr>
        <p:spPr>
          <a:xfrm>
            <a:off x="432196" y="139880"/>
            <a:ext cx="7671797" cy="1996259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85734" defTabSz="1371669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</a:pPr>
            <a:r>
              <a:rPr lang="en-US" sz="315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Agents, Agents, Agents</a:t>
            </a:r>
          </a:p>
        </p:txBody>
      </p:sp>
      <p:pic>
        <p:nvPicPr>
          <p:cNvPr id="4" name="Picture 3" descr="A person and person looking at a light bulb&#10;&#10;Description automatically generated">
            <a:extLst>
              <a:ext uri="{FF2B5EF4-FFF2-40B4-BE49-F238E27FC236}">
                <a16:creationId xmlns:a16="http://schemas.microsoft.com/office/drawing/2014/main" id="{B6399B62-377D-7BBB-A4B5-B84719F463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329"/>
          <a:stretch/>
        </p:blipFill>
        <p:spPr>
          <a:xfrm>
            <a:off x="8724276" y="2"/>
            <a:ext cx="10865718" cy="10286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CAFC4D-C3AD-9675-3D93-4EB9CF7BE77F}"/>
              </a:ext>
            </a:extLst>
          </p:cNvPr>
          <p:cNvSpPr txBox="1">
            <a:spLocks/>
          </p:cNvSpPr>
          <p:nvPr/>
        </p:nvSpPr>
        <p:spPr>
          <a:xfrm>
            <a:off x="432195" y="2276015"/>
            <a:ext cx="8292081" cy="6887732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35" indent="-342935" defTabSz="1371738">
              <a:spcBef>
                <a:spcPts val="2250"/>
              </a:spcBef>
              <a:buClrTx/>
            </a:pPr>
            <a:r>
              <a:rPr lang="en-US" sz="2250">
                <a:solidFill>
                  <a:prstClr val="black"/>
                </a:solidFill>
                <a:latin typeface="Montserrat" panose="00000500000000000000" pitchFamily="2" charset="0"/>
              </a:rPr>
              <a:t>AI agents are shifting from augmenting humans to operating autonomously, managing tasks, driving efficiency, and transforming industries. Their expanding applications make understanding AI agents critical.</a:t>
            </a:r>
          </a:p>
          <a:p>
            <a:pPr marL="342935" indent="-342935" defTabSz="1371738">
              <a:spcBef>
                <a:spcPts val="2250"/>
              </a:spcBef>
              <a:buClrTx/>
            </a:pPr>
            <a:r>
              <a:rPr lang="en-US" sz="2250">
                <a:solidFill>
                  <a:prstClr val="black"/>
                </a:solidFill>
                <a:latin typeface="Montserrat" panose="00000500000000000000" pitchFamily="2" charset="0"/>
              </a:rPr>
              <a:t>By March 31st, we are adding to every released course an optional </a:t>
            </a:r>
            <a:r>
              <a:rPr lang="en-US" sz="2250" b="1">
                <a:solidFill>
                  <a:prstClr val="black"/>
                </a:solidFill>
                <a:latin typeface="Montserrat" panose="00000500000000000000" pitchFamily="2" charset="0"/>
              </a:rPr>
              <a:t>"AI Agents" module</a:t>
            </a:r>
            <a:r>
              <a:rPr lang="en-US" sz="2250">
                <a:solidFill>
                  <a:prstClr val="black"/>
                </a:solidFill>
                <a:latin typeface="Montserrat" panose="00000500000000000000" pitchFamily="2" charset="0"/>
              </a:rPr>
              <a:t> that discusses how AI Agents are starting to impact that particular practice area, including related agent tools, technologies and demos. </a:t>
            </a:r>
          </a:p>
          <a:p>
            <a:pPr marL="342935" indent="-342935" defTabSz="1371738">
              <a:spcBef>
                <a:spcPts val="2250"/>
              </a:spcBef>
              <a:buClrTx/>
            </a:pPr>
            <a:r>
              <a:rPr lang="en-US" sz="2250">
                <a:solidFill>
                  <a:prstClr val="black"/>
                </a:solidFill>
                <a:latin typeface="Montserrat" panose="00000500000000000000" pitchFamily="2" charset="0"/>
              </a:rPr>
              <a:t>In H2, we will be releasing a new category of certifications called </a:t>
            </a:r>
            <a:r>
              <a:rPr lang="en-US" sz="2250" b="1">
                <a:solidFill>
                  <a:prstClr val="black"/>
                </a:solidFill>
                <a:latin typeface="Montserrat" panose="00000500000000000000" pitchFamily="2" charset="0"/>
              </a:rPr>
              <a:t>AI Agents+</a:t>
            </a:r>
            <a:r>
              <a:rPr lang="en-US" sz="2250">
                <a:solidFill>
                  <a:prstClr val="black"/>
                </a:solidFill>
                <a:latin typeface="Montserrat" panose="00000500000000000000" pitchFamily="2" charset="0"/>
              </a:rPr>
              <a:t> to support AI-mature individuals and enterprises who already using AI and are looking at AI Agents as the next level of autonomous automation.</a:t>
            </a:r>
          </a:p>
          <a:p>
            <a:pPr marL="0" indent="0" defTabSz="1371738">
              <a:spcBef>
                <a:spcPts val="2250"/>
              </a:spcBef>
              <a:buClrTx/>
              <a:buNone/>
            </a:pPr>
            <a:endParaRPr lang="en-US" sz="225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0" indent="0" defTabSz="1371738">
              <a:spcBef>
                <a:spcPts val="2250"/>
              </a:spcBef>
              <a:buClrTx/>
              <a:buNone/>
            </a:pPr>
            <a:r>
              <a:rPr lang="en-US" sz="2250">
                <a:solidFill>
                  <a:prstClr val="black"/>
                </a:solidFill>
                <a:latin typeface="Montserrat" panose="00000500000000000000" pitchFamily="2" charset="0"/>
                <a:hlinkClick r:id="rId4"/>
              </a:rPr>
              <a:t>See Sales Enablement Document in the Partner Portal</a:t>
            </a:r>
            <a:endParaRPr lang="en-US" sz="225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342935" indent="-342935" defTabSz="1371738">
              <a:spcBef>
                <a:spcPts val="2250"/>
              </a:spcBef>
              <a:buClrTx/>
            </a:pPr>
            <a:endParaRPr lang="en-US" sz="225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5637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30BFDA-4F3E-1594-8AD8-2ECF0ACF7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04CBCBA-5698-686C-F4AC-1E13EF1FE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buClrTx/>
            </a:pPr>
            <a:endParaRPr lang="en-US" sz="270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7BB10-7E70-AFE5-B0B2-B3558E2E2501}"/>
              </a:ext>
            </a:extLst>
          </p:cNvPr>
          <p:cNvSpPr txBox="1"/>
          <p:nvPr/>
        </p:nvSpPr>
        <p:spPr>
          <a:xfrm>
            <a:off x="733425" y="342187"/>
            <a:ext cx="7876974" cy="1387223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85734" algn="ctr" defTabSz="1371669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</a:pPr>
            <a:r>
              <a:rPr lang="en-US" sz="7200" b="1" kern="1200">
                <a:solidFill>
                  <a:prstClr val="black"/>
                </a:solidFill>
                <a:latin typeface="Montserrat (Body)"/>
                <a:ea typeface="+mn-ea"/>
              </a:rPr>
              <a:t>Top Courses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42280-9F37-0CC6-683B-2DACC36E5A3E}"/>
              </a:ext>
            </a:extLst>
          </p:cNvPr>
          <p:cNvSpPr txBox="1"/>
          <p:nvPr/>
        </p:nvSpPr>
        <p:spPr>
          <a:xfrm>
            <a:off x="782361" y="2071595"/>
            <a:ext cx="5593713" cy="8215406"/>
          </a:xfrm>
          <a:prstGeom prst="rect">
            <a:avLst/>
          </a:prstGeom>
        </p:spPr>
        <p:txBody>
          <a:bodyPr vert="horz" lIns="137160" tIns="68580" rIns="137160" bIns="68580" rtlCol="0">
            <a:normAutofit lnSpcReduction="10000"/>
          </a:bodyPr>
          <a:lstStyle/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3600" b="1" kern="1200">
                <a:solidFill>
                  <a:prstClr val="black"/>
                </a:solidFill>
                <a:latin typeface="Montserrat (Body)"/>
                <a:ea typeface="+mn-ea"/>
              </a:rPr>
              <a:t>Instructor Led 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endParaRPr lang="en-US" sz="2700" b="1" kern="1200">
              <a:solidFill>
                <a:prstClr val="black"/>
              </a:solidFill>
              <a:latin typeface="Montserrat (Body)"/>
              <a:ea typeface="+mn-ea"/>
            </a:endParaRP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Executive 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Prompt Engineer Level 1™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Everyone™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Ethics™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Blockchain+ Executive™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Sales™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Project Manager™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Educator™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Blockchain+ Developer™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Developer™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Cloud™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Customer Service™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Marketing™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Learning &amp; Development™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Data™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</a:endParaRPr>
          </a:p>
        </p:txBody>
      </p:sp>
      <p:pic>
        <p:nvPicPr>
          <p:cNvPr id="7" name="Picture 6" descr="A road leading to a city&#10;&#10;Description automatically generated with medium confidence">
            <a:extLst>
              <a:ext uri="{FF2B5EF4-FFF2-40B4-BE49-F238E27FC236}">
                <a16:creationId xmlns:a16="http://schemas.microsoft.com/office/drawing/2014/main" id="{E1688C58-998D-B6AD-B542-862FBE26BE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30955"/>
          <a:stretch/>
        </p:blipFill>
        <p:spPr>
          <a:xfrm>
            <a:off x="12120171" y="15"/>
            <a:ext cx="617446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24DBD5-0C90-1C20-27AD-469D6FA16409}"/>
              </a:ext>
            </a:extLst>
          </p:cNvPr>
          <p:cNvSpPr txBox="1"/>
          <p:nvPr/>
        </p:nvSpPr>
        <p:spPr>
          <a:xfrm>
            <a:off x="6715088" y="2071595"/>
            <a:ext cx="5773994" cy="8215391"/>
          </a:xfrm>
          <a:prstGeom prst="rect">
            <a:avLst/>
          </a:prstGeom>
        </p:spPr>
        <p:txBody>
          <a:bodyPr vert="horz" lIns="137160" tIns="68580" rIns="137160" bIns="68580" rtlCol="0">
            <a:normAutofit lnSpcReduction="10000"/>
          </a:bodyPr>
          <a:lstStyle/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3600" b="1" kern="1200">
                <a:solidFill>
                  <a:prstClr val="black"/>
                </a:solidFill>
                <a:latin typeface="Montserrat (Body)"/>
                <a:ea typeface="+mn-ea"/>
              </a:rPr>
              <a:t>Self-Paced e-Learning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endParaRPr lang="en-US" sz="2700" b="1" kern="1200">
              <a:solidFill>
                <a:prstClr val="black"/>
              </a:solidFill>
              <a:latin typeface="Montserrat (Body)"/>
              <a:ea typeface="+mn-ea"/>
            </a:endParaRP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Prompt Engineer Level 1™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Project Manager™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Writer™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Data™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HR™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Developer™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Executive 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Marketing™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Finance™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</a:rPr>
              <a:t>AI+ Customer Service™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Everyone™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Sales™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Educator™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Robotics™</a:t>
            </a: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r>
              <a:rPr lang="it-IT" sz="2700" kern="1200">
                <a:solidFill>
                  <a:prstClr val="black"/>
                </a:solidFill>
                <a:latin typeface="Montserrat (Body)"/>
                <a:ea typeface="+mn-ea"/>
              </a:rPr>
              <a:t>AI+ Ethics™</a:t>
            </a:r>
            <a:endParaRPr lang="en-US" sz="2700" kern="1200">
              <a:solidFill>
                <a:prstClr val="black"/>
              </a:solidFill>
              <a:latin typeface="Montserrat (Body)"/>
              <a:ea typeface="+mn-ea"/>
            </a:endParaRPr>
          </a:p>
          <a:p>
            <a:pPr defTabSz="1371669">
              <a:lnSpc>
                <a:spcPct val="90000"/>
              </a:lnSpc>
              <a:spcAft>
                <a:spcPts val="900"/>
              </a:spcAft>
              <a:buClrTx/>
            </a:pPr>
            <a:endParaRPr lang="en-US" sz="2700" b="1" kern="1200">
              <a:solidFill>
                <a:prstClr val="black"/>
              </a:solidFill>
              <a:latin typeface="Montserrat (Body)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53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107D2-676C-E75B-9CA2-AEBCFD3D2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27168B30-3533-E052-A89B-E52EAD561014}"/>
              </a:ext>
            </a:extLst>
          </p:cNvPr>
          <p:cNvGrpSpPr/>
          <p:nvPr/>
        </p:nvGrpSpPr>
        <p:grpSpPr>
          <a:xfrm>
            <a:off x="0" y="95735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05F4648-6680-324D-83ED-80BB93217B79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Tx/>
              </a:pPr>
              <a:endParaRPr lang="en-US">
                <a:solidFill>
                  <a:prstClr val="black"/>
                </a:solidFill>
                <a:latin typeface="Montserrat (Body)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A3CD9C1-AAD3-2209-DBB8-860C18C6274B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F3625-65E3-2DB9-4BC7-DF71F8D4A4C5}"/>
              </a:ext>
            </a:extLst>
          </p:cNvPr>
          <p:cNvSpPr txBox="1"/>
          <p:nvPr/>
        </p:nvSpPr>
        <p:spPr>
          <a:xfrm>
            <a:off x="698230" y="336690"/>
            <a:ext cx="14402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  <a:defRPr/>
            </a:pPr>
            <a:r>
              <a:rPr lang="en-US" sz="60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Course Release Schedule Process</a:t>
            </a:r>
          </a:p>
          <a:p>
            <a:pPr defTabSz="1371600">
              <a:buClrTx/>
              <a:defRPr/>
            </a:pPr>
            <a:endParaRPr lang="en-US" sz="6000" b="1" kern="1200">
              <a:solidFill>
                <a:prstClr val="black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Rectangle 2">
            <a:hlinkClick r:id="rId4" tooltip="https://www.aicerts.ai/certifications/business/ai-project-manager"/>
            <a:extLst>
              <a:ext uri="{FF2B5EF4-FFF2-40B4-BE49-F238E27FC236}">
                <a16:creationId xmlns:a16="http://schemas.microsoft.com/office/drawing/2014/main" id="{9BF34922-1B0D-9035-0E7A-2CD3BE743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239" y="2027238"/>
            <a:ext cx="2498981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65636-21E9-3AD1-7007-C8547ED8BF7D}"/>
              </a:ext>
            </a:extLst>
          </p:cNvPr>
          <p:cNvSpPr txBox="1"/>
          <p:nvPr/>
        </p:nvSpPr>
        <p:spPr>
          <a:xfrm>
            <a:off x="1387036" y="1646181"/>
            <a:ext cx="16232459" cy="7709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sz="36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Alpha → Beta → Public</a:t>
            </a:r>
          </a:p>
          <a:p>
            <a:pPr defTabSz="1371600">
              <a:buClrTx/>
            </a:pPr>
            <a:endParaRPr lang="en-US" sz="2700" b="1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7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🔹 Alpha Phase (Trainer Onboarding &amp; Internal Testing)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Exclusive access for trainers via a dedicated portal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Trainers complete the course &amp; exam, providing feedback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Content refinement &amp; system testing before wider rollout</a:t>
            </a:r>
          </a:p>
          <a:p>
            <a:pPr marL="685800" lvl="1" defTabSz="1371600">
              <a:buClrTx/>
            </a:pPr>
            <a:endParaRPr lang="en-US" sz="2700" b="1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7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🔹 Beta Phase (Partner Access &amp; Market Preparation)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Course made available to partners through portals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Marketing &amp; sales teams initiate pre-launch campaigns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Final system checks &amp; scalability testing</a:t>
            </a:r>
          </a:p>
          <a:p>
            <a:pPr defTabSz="1371600">
              <a:buClrTx/>
            </a:pPr>
            <a:endParaRPr lang="en-US" sz="2700" b="1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7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🔹 Public Release (Official Launch &amp; Open Enrollment)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Course listed on AI CERTs store &amp; website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Public announcement with press release &amp; marketing push</a:t>
            </a:r>
          </a:p>
          <a:p>
            <a:pPr marL="685800" lvl="1"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✔ Open enrollment with full customer support</a:t>
            </a:r>
          </a:p>
          <a:p>
            <a:pPr marL="685800" lvl="1" defTabSz="1371600">
              <a:buClrTx/>
            </a:pP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700" b="1" i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✅ Phased approach ensures quality, scalability, and a seamless launch!!</a:t>
            </a:r>
            <a:endParaRPr lang="en-US" sz="2700" i="1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331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4C626-8625-2E8B-483D-3BE21236F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0D166C7D-FDCE-2011-AE36-50EEF231515B}"/>
              </a:ext>
            </a:extLst>
          </p:cNvPr>
          <p:cNvGrpSpPr/>
          <p:nvPr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F4744A9-0F5B-0597-7A8F-14B4A6BB02AA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EA761A2-F82B-DFFD-CDAF-D9E65A3158C4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35F8BF7B-0944-2F07-262C-952AB5377CBD}"/>
              </a:ext>
            </a:extLst>
          </p:cNvPr>
          <p:cNvSpPr/>
          <p:nvPr/>
        </p:nvSpPr>
        <p:spPr>
          <a:xfrm>
            <a:off x="1028701" y="2726858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8DE9E-8136-AC70-948A-6C7F99AAD68A}"/>
              </a:ext>
            </a:extLst>
          </p:cNvPr>
          <p:cNvSpPr txBox="1"/>
          <p:nvPr/>
        </p:nvSpPr>
        <p:spPr>
          <a:xfrm>
            <a:off x="767924" y="690209"/>
            <a:ext cx="16296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/>
              <a:t>Sales </a:t>
            </a:r>
          </a:p>
          <a:p>
            <a:pPr>
              <a:defRPr/>
            </a:pPr>
            <a:r>
              <a:rPr lang="en-US" sz="6000"/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08E60-3A54-1018-3632-FB40484CE620}"/>
              </a:ext>
            </a:extLst>
          </p:cNvPr>
          <p:cNvSpPr txBox="1"/>
          <p:nvPr/>
        </p:nvSpPr>
        <p:spPr>
          <a:xfrm>
            <a:off x="841664" y="3025525"/>
            <a:ext cx="166056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/>
          </a:p>
          <a:p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03CD2-7E7E-B746-DBDB-ED1AAD9BE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072" y="0"/>
            <a:ext cx="11891265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A63D52-842C-A5F2-6ACE-32D331DCCED8}"/>
              </a:ext>
            </a:extLst>
          </p:cNvPr>
          <p:cNvSpPr txBox="1"/>
          <p:nvPr/>
        </p:nvSpPr>
        <p:spPr>
          <a:xfrm>
            <a:off x="767924" y="5912547"/>
            <a:ext cx="433589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hlinkClick r:id="rId5"/>
              </a:rPr>
              <a:t>Download IT Certifications Vendor Map from the Partner </a:t>
            </a:r>
            <a:r>
              <a:rPr lang="en-US" sz="2100">
                <a:hlinkClick r:id="rId5"/>
              </a:rPr>
              <a:t>P</a:t>
            </a:r>
            <a:r>
              <a:rPr lang="en-US" sz="2700">
                <a:hlinkClick r:id="rId5"/>
              </a:rPr>
              <a:t>ortal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42969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F8A21-BDCA-14B9-765A-9A69C0B3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0"/>
            <a:ext cx="18516600" cy="1040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DFD29-48BF-10AC-C9B8-76F18154D15E}"/>
              </a:ext>
            </a:extLst>
          </p:cNvPr>
          <p:cNvSpPr txBox="1"/>
          <p:nvPr/>
        </p:nvSpPr>
        <p:spPr>
          <a:xfrm>
            <a:off x="1133409" y="4971030"/>
            <a:ext cx="15554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chemeClr val="bg1"/>
                </a:solidFill>
                <a:latin typeface="Montserrat" panose="020F0502020204030204" pitchFamily="34" charset="0"/>
              </a:rPr>
              <a:t>Content &amp; Platforms</a:t>
            </a:r>
            <a:endParaRPr lang="en-US" sz="4200">
              <a:solidFill>
                <a:srgbClr val="D5AC4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B1B04-12C1-376E-F498-BF85FE300BB2}"/>
              </a:ext>
            </a:extLst>
          </p:cNvPr>
          <p:cNvSpPr/>
          <p:nvPr/>
        </p:nvSpPr>
        <p:spPr>
          <a:xfrm>
            <a:off x="12943490" y="851339"/>
            <a:ext cx="4603532" cy="1182413"/>
          </a:xfrm>
          <a:prstGeom prst="rect">
            <a:avLst/>
          </a:prstGeom>
          <a:solidFill>
            <a:srgbClr val="25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70689CD-6A11-7B6D-DEF4-1644066F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90" y="3357119"/>
            <a:ext cx="6555653" cy="9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E73BE819-B854-6748-6DA6-034A235F7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>
            <a:extLst>
              <a:ext uri="{FF2B5EF4-FFF2-40B4-BE49-F238E27FC236}">
                <a16:creationId xmlns:a16="http://schemas.microsoft.com/office/drawing/2014/main" id="{564EA700-194F-22D2-92BA-C6C7A18BA6AD}"/>
              </a:ext>
            </a:extLst>
          </p:cNvPr>
          <p:cNvSpPr txBox="1"/>
          <p:nvPr/>
        </p:nvSpPr>
        <p:spPr>
          <a:xfrm>
            <a:off x="6953180" y="9448846"/>
            <a:ext cx="822960" cy="65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</a:pPr>
            <a:r>
              <a:rPr lang="en-US" sz="3059">
                <a:solidFill>
                  <a:srgbClr val="FFFFFF"/>
                </a:solidFill>
                <a:ea typeface="+mn-ea"/>
              </a:rPr>
              <a:t>21%</a:t>
            </a:r>
            <a:endParaRPr sz="1800"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34E138-1CBE-E6AF-076C-77BBEBFE0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19"/>
          <a:stretch/>
        </p:blipFill>
        <p:spPr>
          <a:xfrm>
            <a:off x="619379" y="89333"/>
            <a:ext cx="17104266" cy="100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34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DC435-B926-F6F8-2115-F709596F7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F6B482E-F889-4189-B58C-156701A3277A}"/>
              </a:ext>
            </a:extLst>
          </p:cNvPr>
          <p:cNvGrpSpPr/>
          <p:nvPr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7D32001-C51E-0480-F01E-DE11FC1EFAE8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Tx/>
              </a:pPr>
              <a:endParaRPr lang="en-US">
                <a:solidFill>
                  <a:prstClr val="black"/>
                </a:solidFill>
                <a:latin typeface="Montserrat (Body)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C93C7FA-F02D-C6DC-A6FC-CC3CC5AA7D93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9F3A44F-6BC7-5507-AC7C-160AE15E19A3}"/>
              </a:ext>
            </a:extLst>
          </p:cNvPr>
          <p:cNvSpPr/>
          <p:nvPr/>
        </p:nvSpPr>
        <p:spPr>
          <a:xfrm>
            <a:off x="1028701" y="2726858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E4A80-7336-82E0-D894-890C97FB2BFF}"/>
              </a:ext>
            </a:extLst>
          </p:cNvPr>
          <p:cNvSpPr txBox="1"/>
          <p:nvPr/>
        </p:nvSpPr>
        <p:spPr>
          <a:xfrm>
            <a:off x="767924" y="690209"/>
            <a:ext cx="16296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  <a:defRPr/>
            </a:pPr>
            <a:r>
              <a:rPr lang="en-US" sz="6000" b="1" kern="120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  <a:t>Course Content Overview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11461D-3138-DA3A-7935-AEF8505697DF}"/>
              </a:ext>
            </a:extLst>
          </p:cNvPr>
          <p:cNvGraphicFramePr>
            <a:graphicFrameLocks noGrp="1"/>
          </p:cNvGraphicFramePr>
          <p:nvPr/>
        </p:nvGraphicFramePr>
        <p:xfrm>
          <a:off x="552076" y="2204398"/>
          <a:ext cx="16707224" cy="738308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350548">
                  <a:extLst>
                    <a:ext uri="{9D8B030D-6E8A-4147-A177-3AD203B41FA5}">
                      <a16:colId xmlns:a16="http://schemas.microsoft.com/office/drawing/2014/main" val="403057832"/>
                    </a:ext>
                  </a:extLst>
                </a:gridCol>
                <a:gridCol w="5466534">
                  <a:extLst>
                    <a:ext uri="{9D8B030D-6E8A-4147-A177-3AD203B41FA5}">
                      <a16:colId xmlns:a16="http://schemas.microsoft.com/office/drawing/2014/main" val="972247188"/>
                    </a:ext>
                  </a:extLst>
                </a:gridCol>
                <a:gridCol w="5890142">
                  <a:extLst>
                    <a:ext uri="{9D8B030D-6E8A-4147-A177-3AD203B41FA5}">
                      <a16:colId xmlns:a16="http://schemas.microsoft.com/office/drawing/2014/main" val="3625066886"/>
                    </a:ext>
                  </a:extLst>
                </a:gridCol>
              </a:tblGrid>
              <a:tr h="6388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Instructor-Led Course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Self-Paced e-Learning Course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85971"/>
                  </a:ext>
                </a:extLst>
              </a:tr>
              <a:tr h="588783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Instructor version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 version</a:t>
                      </a:r>
                    </a:p>
                  </a:txBody>
                  <a:tcPr marL="137160" marR="137160" marT="68580" marB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912268"/>
                  </a:ext>
                </a:extLst>
              </a:tr>
              <a:tr h="615545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AICT discussion forum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Instructor Guide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Course PowerPoint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Guide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 Blueprint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Detailed Curriculum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 List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Resources and References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Feedback Survey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One-year subscription</a:t>
                      </a:r>
                      <a:b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all updates):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High-Quality E-Book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Mentor for Personalized Guidance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Quizzes, Assessments, and Course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 Study Guide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Proctored Exam with One Free Retake</a:t>
                      </a:r>
                    </a:p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One-year subscription</a:t>
                      </a:r>
                      <a:b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all updates):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High-Quality Videos and E-Book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Mentor for Personalized Guidance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Quizzes, Assessments, and Course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 Study Guide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Proctored Exam with One Free Retake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0085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71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ECA93-2FFF-917A-87BF-C90E52279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CE4B7EE-ECFC-3FFE-AFE9-6E645D02EF6F}"/>
              </a:ext>
            </a:extLst>
          </p:cNvPr>
          <p:cNvGrpSpPr/>
          <p:nvPr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C9C9E87-0ED3-8AA9-9518-FAE441A34E6B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Tx/>
              </a:pPr>
              <a:endParaRPr lang="en-US">
                <a:solidFill>
                  <a:prstClr val="black"/>
                </a:solidFill>
                <a:latin typeface="Montserrat (Body)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39E83CA-E0C8-3B25-BA36-C827AB3E9819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9B6B0-1F88-3207-A355-208C71C96115}"/>
              </a:ext>
            </a:extLst>
          </p:cNvPr>
          <p:cNvSpPr txBox="1"/>
          <p:nvPr/>
        </p:nvSpPr>
        <p:spPr>
          <a:xfrm>
            <a:off x="872371" y="383579"/>
            <a:ext cx="16296671" cy="106182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>
              <a:buClrTx/>
              <a:defRPr/>
            </a:pPr>
            <a:r>
              <a:rPr lang="en-US" sz="6000" b="1" kern="1200">
                <a:solidFill>
                  <a:prstClr val="black"/>
                </a:solidFill>
                <a:latin typeface="Montserrat"/>
                <a:ea typeface="+mn-ea"/>
                <a:cs typeface="+mn-cs"/>
              </a:rPr>
              <a:t>Self-Paced e-Learning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DDFF40-A350-E37E-64B1-6D69E36686BC}"/>
              </a:ext>
            </a:extLst>
          </p:cNvPr>
          <p:cNvSpPr txBox="1"/>
          <p:nvPr/>
        </p:nvSpPr>
        <p:spPr>
          <a:xfrm>
            <a:off x="975362" y="4579601"/>
            <a:ext cx="9193880" cy="3877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>
              <a:buClrTx/>
            </a:pPr>
            <a:r>
              <a:rPr lang="en-US" sz="27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What’s Included?</a:t>
            </a:r>
          </a:p>
          <a:p>
            <a:pPr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One-year subscription (with all updates):</a:t>
            </a:r>
          </a:p>
          <a:p>
            <a:pPr marL="428625" indent="-428625" defTabSz="1371600">
              <a:buClrTx/>
              <a:buFont typeface="Arial"/>
              <a:buChar char="•"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High-Quality Videos and E-Book</a:t>
            </a:r>
          </a:p>
          <a:p>
            <a:pPr marL="428625" indent="-428625" defTabSz="1371600">
              <a:buClrTx/>
              <a:buFont typeface="Arial"/>
              <a:buChar char="•"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AI Mentor for Personalized Guidance</a:t>
            </a:r>
          </a:p>
          <a:p>
            <a:pPr marL="428625" indent="-428625" defTabSz="1371600">
              <a:buClrTx/>
              <a:buFont typeface="Arial"/>
              <a:buChar char="•"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Quizzes, Assessments, and Course Resources</a:t>
            </a:r>
          </a:p>
          <a:p>
            <a:pPr marL="428625" indent="-428625" defTabSz="1371600">
              <a:buClrTx/>
              <a:buFont typeface="Arial"/>
              <a:buChar char="•"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Exam Study Guide</a:t>
            </a:r>
          </a:p>
          <a:p>
            <a:pPr marL="428625" indent="-428625" defTabSz="1371600">
              <a:buClrTx/>
              <a:buFont typeface="Arial"/>
              <a:buChar char="•"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Proctored Exam with One Free Retake</a:t>
            </a:r>
          </a:p>
          <a:p>
            <a:pPr marL="428625" indent="-428625" defTabSz="1371600">
              <a:buClrTx/>
              <a:buFont typeface="Arial"/>
              <a:buChar char="•"/>
            </a:pP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marL="428625" indent="-428625" defTabSz="1371600">
              <a:buClrTx/>
              <a:buFont typeface="Arial"/>
              <a:buChar char="•"/>
            </a:pP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2" name="AutoShape 7">
            <a:extLst>
              <a:ext uri="{FF2B5EF4-FFF2-40B4-BE49-F238E27FC236}">
                <a16:creationId xmlns:a16="http://schemas.microsoft.com/office/drawing/2014/main" id="{3DF6B3F1-A58E-1A36-EBD4-B20B8E99DE5D}"/>
              </a:ext>
            </a:extLst>
          </p:cNvPr>
          <p:cNvSpPr/>
          <p:nvPr/>
        </p:nvSpPr>
        <p:spPr>
          <a:xfrm flipH="1">
            <a:off x="9961203" y="4828436"/>
            <a:ext cx="5757" cy="3220932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53EEB-3694-6AB9-AB5B-D3BC2B6FECE8}"/>
              </a:ext>
            </a:extLst>
          </p:cNvPr>
          <p:cNvSpPr txBox="1"/>
          <p:nvPr/>
        </p:nvSpPr>
        <p:spPr>
          <a:xfrm>
            <a:off x="975362" y="1905001"/>
            <a:ext cx="1656587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For certifications where you are not delivering the instructor-led course, consider offering the self-paced e-Learning course.</a:t>
            </a:r>
          </a:p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Authorized Partners receive a </a:t>
            </a:r>
            <a:r>
              <a:rPr lang="en-US" sz="27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40% discount</a:t>
            </a: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off all prices listed on our online store including bundles (</a:t>
            </a: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  <a:hlinkClick r:id="rId4"/>
              </a:rPr>
              <a:t>https://store.aicerts.ai</a:t>
            </a:r>
            <a:r>
              <a:rPr lang="en-US" sz="27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). Order through the Partner Portal!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35E9E-2FD0-F3D2-688A-C9608580FC4B}"/>
              </a:ext>
            </a:extLst>
          </p:cNvPr>
          <p:cNvSpPr txBox="1"/>
          <p:nvPr/>
        </p:nvSpPr>
        <p:spPr>
          <a:xfrm>
            <a:off x="10185593" y="4341407"/>
            <a:ext cx="91398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it-IT" sz="27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All courses available now available!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4DB6F78-F247-B539-76E8-FBF957D2B41D}"/>
              </a:ext>
            </a:extLst>
          </p:cNvPr>
          <p:cNvGraphicFramePr>
            <a:graphicFrameLocks noGrp="1"/>
          </p:cNvGraphicFramePr>
          <p:nvPr/>
        </p:nvGraphicFramePr>
        <p:xfrm>
          <a:off x="10765508" y="5186941"/>
          <a:ext cx="5732829" cy="4045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32829">
                  <a:extLst>
                    <a:ext uri="{9D8B030D-6E8A-4147-A177-3AD203B41FA5}">
                      <a16:colId xmlns:a16="http://schemas.microsoft.com/office/drawing/2014/main" val="4173791704"/>
                    </a:ext>
                  </a:extLst>
                </a:gridCol>
              </a:tblGrid>
              <a:tr h="8504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Self-Paced</a:t>
                      </a:r>
                      <a:br>
                        <a:rPr lang="en-US" sz="2400" u="none" strike="noStrike">
                          <a:effectLst/>
                        </a:rPr>
                      </a:br>
                      <a:r>
                        <a:rPr lang="en-US" sz="2400" u="none" strike="noStrike">
                          <a:effectLst/>
                        </a:rPr>
                        <a:t>e-Learning launched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5090171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5"/>
                        </a:rPr>
                        <a:t>AI+ Chief AI Officer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3397630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6"/>
                        </a:rPr>
                        <a:t>AI+ Security Level 1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043686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7"/>
                        </a:rPr>
                        <a:t>AI+ Network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32191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8"/>
                        </a:rPr>
                        <a:t>AI+ Security Level 3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564222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9"/>
                        </a:rPr>
                        <a:t>Bitcoin+ Security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39116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10"/>
                        </a:rPr>
                        <a:t>AI+ Security Compliance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5547096"/>
                  </a:ext>
                </a:extLst>
              </a:tr>
              <a:tr h="5256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11"/>
                        </a:rPr>
                        <a:t>AI+ Prompt Engineer Level 2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198646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sng" strike="noStrike">
                          <a:effectLst/>
                          <a:hlinkClick r:id="rId12"/>
                        </a:rPr>
                        <a:t>AI+ Supply Chain</a:t>
                      </a:r>
                      <a:endParaRPr lang="en-US" sz="2400" b="0" i="0" u="sng" strike="noStrike">
                        <a:solidFill>
                          <a:srgbClr val="46788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637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372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F8A21-BDCA-14B9-765A-9A69C0B3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18516600" cy="1040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DFD29-48BF-10AC-C9B8-76F18154D15E}"/>
              </a:ext>
            </a:extLst>
          </p:cNvPr>
          <p:cNvSpPr txBox="1"/>
          <p:nvPr/>
        </p:nvSpPr>
        <p:spPr>
          <a:xfrm>
            <a:off x="870023" y="4952288"/>
            <a:ext cx="15554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F0502020204030204" pitchFamily="34" charset="0"/>
              </a:rPr>
              <a:t>Platforms</a:t>
            </a:r>
          </a:p>
          <a:p>
            <a:pPr algn="ctr"/>
            <a:r>
              <a:rPr lang="en-I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F0502020204030204" pitchFamily="34" charset="0"/>
              </a:rPr>
              <a:t>Learner | Trainer | Partner</a:t>
            </a:r>
            <a:endParaRPr lang="en-US" sz="3600">
              <a:solidFill>
                <a:srgbClr val="CFA9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B1B04-12C1-376E-F498-BF85FE300BB2}"/>
              </a:ext>
            </a:extLst>
          </p:cNvPr>
          <p:cNvSpPr/>
          <p:nvPr/>
        </p:nvSpPr>
        <p:spPr>
          <a:xfrm>
            <a:off x="12943490" y="851339"/>
            <a:ext cx="4603532" cy="1182413"/>
          </a:xfrm>
          <a:prstGeom prst="rect">
            <a:avLst/>
          </a:prstGeom>
          <a:solidFill>
            <a:srgbClr val="25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70689CD-6A11-7B6D-DEF4-1644066F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90" y="3357119"/>
            <a:ext cx="6555653" cy="9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DF350A-D904-D844-F6EF-15AE2C89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611012-0E25-A606-EE38-46D8FEF0E5DA}"/>
              </a:ext>
            </a:extLst>
          </p:cNvPr>
          <p:cNvSpPr/>
          <p:nvPr/>
        </p:nvSpPr>
        <p:spPr>
          <a:xfrm>
            <a:off x="0" y="9558068"/>
            <a:ext cx="18288000" cy="724973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2" name="Picture 1" descr="A person holding a light bulb with a globe inside&#10;&#10;Description automatically generated">
            <a:extLst>
              <a:ext uri="{FF2B5EF4-FFF2-40B4-BE49-F238E27FC236}">
                <a16:creationId xmlns:a16="http://schemas.microsoft.com/office/drawing/2014/main" id="{6F7C496B-9826-BA16-1130-177355B36E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1" b="22579"/>
          <a:stretch/>
        </p:blipFill>
        <p:spPr>
          <a:xfrm>
            <a:off x="-54291" y="-3943"/>
            <a:ext cx="18342291" cy="102869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768417-5BF3-52B6-0AC7-9206C9E25172}"/>
              </a:ext>
            </a:extLst>
          </p:cNvPr>
          <p:cNvGrpSpPr/>
          <p:nvPr/>
        </p:nvGrpSpPr>
        <p:grpSpPr>
          <a:xfrm>
            <a:off x="862093" y="2762490"/>
            <a:ext cx="4926216" cy="7211783"/>
            <a:chOff x="862093" y="2762490"/>
            <a:chExt cx="4926216" cy="72117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185ADD-3FB3-6744-17C2-DE09DC52B927}"/>
                </a:ext>
              </a:extLst>
            </p:cNvPr>
            <p:cNvSpPr txBox="1"/>
            <p:nvPr/>
          </p:nvSpPr>
          <p:spPr>
            <a:xfrm>
              <a:off x="862093" y="4895960"/>
              <a:ext cx="4926216" cy="5078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As a starting point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for an individual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or company</a:t>
              </a:r>
              <a:b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</a:b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(Body)"/>
                <a:ea typeface="+mn-ea"/>
                <a:cs typeface="Arial"/>
                <a:sym typeface="Arial"/>
              </a:endParaRP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Everyone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Executives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Sales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Marketing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Finance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Legal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…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(Body)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058E5DF-F6E3-36CF-2E79-02B8D4481DEF}"/>
                </a:ext>
              </a:extLst>
            </p:cNvPr>
            <p:cNvGrpSpPr/>
            <p:nvPr/>
          </p:nvGrpSpPr>
          <p:grpSpPr>
            <a:xfrm>
              <a:off x="2625195" y="2762490"/>
              <a:ext cx="1400013" cy="1400013"/>
              <a:chOff x="2261440" y="132932"/>
              <a:chExt cx="933342" cy="93334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78E4D5-B4B3-3B3F-9C7A-90F17A2FFECA}"/>
                  </a:ext>
                </a:extLst>
              </p:cNvPr>
              <p:cNvSpPr/>
              <p:nvPr/>
            </p:nvSpPr>
            <p:spPr>
              <a:xfrm>
                <a:off x="2261440" y="132932"/>
                <a:ext cx="933342" cy="933342"/>
              </a:xfrm>
              <a:prstGeom prst="ellipse">
                <a:avLst/>
              </a:prstGeom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ectangle 10" descr="Robot">
                <a:extLst>
                  <a:ext uri="{FF2B5EF4-FFF2-40B4-BE49-F238E27FC236}">
                    <a16:creationId xmlns:a16="http://schemas.microsoft.com/office/drawing/2014/main" id="{3761250D-69FB-B634-A5CA-40E257A2E023}"/>
                  </a:ext>
                </a:extLst>
              </p:cNvPr>
              <p:cNvSpPr/>
              <p:nvPr/>
            </p:nvSpPr>
            <p:spPr>
              <a:xfrm>
                <a:off x="2457439" y="308225"/>
                <a:ext cx="541338" cy="541338"/>
              </a:xfrm>
              <a:prstGeom prst="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93DBD2-F05D-FD3B-E266-8168265E71FC}"/>
              </a:ext>
            </a:extLst>
          </p:cNvPr>
          <p:cNvSpPr txBox="1"/>
          <p:nvPr/>
        </p:nvSpPr>
        <p:spPr>
          <a:xfrm>
            <a:off x="6476687" y="4895960"/>
            <a:ext cx="492861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As an add-on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to existing technology vendors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</a:b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Microsoft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Google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AWS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CompTIA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EC-Council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PMI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6BC322-F853-F36F-17C4-18B04B1A3DA6}"/>
              </a:ext>
            </a:extLst>
          </p:cNvPr>
          <p:cNvGrpSpPr/>
          <p:nvPr/>
        </p:nvGrpSpPr>
        <p:grpSpPr>
          <a:xfrm>
            <a:off x="12093681" y="2762490"/>
            <a:ext cx="4928616" cy="5549790"/>
            <a:chOff x="12093681" y="2762490"/>
            <a:chExt cx="4928616" cy="55497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FF02AB-9A83-5111-6FE9-C805C703B8CB}"/>
                </a:ext>
              </a:extLst>
            </p:cNvPr>
            <p:cNvSpPr txBox="1"/>
            <p:nvPr/>
          </p:nvSpPr>
          <p:spPr>
            <a:xfrm>
              <a:off x="12093681" y="4895960"/>
              <a:ext cx="4928616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As an anchor</a:t>
              </a: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into new industries</a:t>
              </a:r>
              <a:b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</a:br>
              <a:b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</a:b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Finance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Legal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Healthcare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Government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…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EA2820-7CB1-CCD8-E500-9A1001B734B3}"/>
                </a:ext>
              </a:extLst>
            </p:cNvPr>
            <p:cNvGrpSpPr/>
            <p:nvPr/>
          </p:nvGrpSpPr>
          <p:grpSpPr>
            <a:xfrm>
              <a:off x="13804128" y="2762490"/>
              <a:ext cx="1400013" cy="1400013"/>
              <a:chOff x="9019630" y="1820951"/>
              <a:chExt cx="933342" cy="93334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DD8DCDF-BA7A-8609-3040-F345682BED8A}"/>
                  </a:ext>
                </a:extLst>
              </p:cNvPr>
              <p:cNvSpPr/>
              <p:nvPr/>
            </p:nvSpPr>
            <p:spPr>
              <a:xfrm>
                <a:off x="9019630" y="1820951"/>
                <a:ext cx="933342" cy="933342"/>
              </a:xfrm>
              <a:prstGeom prst="ellipse">
                <a:avLst/>
              </a:prstGeom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7" name="Rectangle 16" descr="Classroom">
                <a:extLst>
                  <a:ext uri="{FF2B5EF4-FFF2-40B4-BE49-F238E27FC236}">
                    <a16:creationId xmlns:a16="http://schemas.microsoft.com/office/drawing/2014/main" id="{555EF200-123B-A022-32B5-985532873F5E}"/>
                  </a:ext>
                </a:extLst>
              </p:cNvPr>
              <p:cNvSpPr/>
              <p:nvPr/>
            </p:nvSpPr>
            <p:spPr>
              <a:xfrm>
                <a:off x="9215632" y="2016953"/>
                <a:ext cx="541338" cy="541338"/>
              </a:xfrm>
              <a:prstGeom prst="rect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A6C84AD-4E31-865C-306B-216E368FF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320" y="812741"/>
            <a:ext cx="3999413" cy="56851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DFD551-32A7-67BB-5D84-91AEC2FD950D}"/>
              </a:ext>
            </a:extLst>
          </p:cNvPr>
          <p:cNvSpPr/>
          <p:nvPr/>
        </p:nvSpPr>
        <p:spPr>
          <a:xfrm>
            <a:off x="8322434" y="2762490"/>
            <a:ext cx="1237121" cy="1400013"/>
          </a:xfrm>
          <a:prstGeom prst="ellipse">
            <a:avLst/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 descr="Head with Gears">
            <a:extLst>
              <a:ext uri="{FF2B5EF4-FFF2-40B4-BE49-F238E27FC236}">
                <a16:creationId xmlns:a16="http://schemas.microsoft.com/office/drawing/2014/main" id="{28BDDBA1-8756-F526-D967-9A1085271345}"/>
              </a:ext>
            </a:extLst>
          </p:cNvPr>
          <p:cNvSpPr/>
          <p:nvPr/>
        </p:nvSpPr>
        <p:spPr>
          <a:xfrm>
            <a:off x="8613557" y="3106907"/>
            <a:ext cx="717530" cy="812007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063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A3EBF-2737-BEF4-814D-1207501E3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78107AF2-61B6-3378-E202-A7F034B38C7D}"/>
              </a:ext>
            </a:extLst>
          </p:cNvPr>
          <p:cNvGrpSpPr/>
          <p:nvPr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6D50583-0E62-A3C8-EDED-053EF3CAE2CC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Tx/>
              </a:pPr>
              <a:endParaRPr lang="en-US">
                <a:solidFill>
                  <a:prstClr val="black"/>
                </a:solidFill>
                <a:latin typeface="Montserrat (Body)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9E80759-BAFD-94E0-6C3D-17EDA42486EB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C029-D1DA-09B5-1D04-DAEC3FA2424D}"/>
              </a:ext>
            </a:extLst>
          </p:cNvPr>
          <p:cNvSpPr txBox="1"/>
          <p:nvPr/>
        </p:nvSpPr>
        <p:spPr>
          <a:xfrm>
            <a:off x="767924" y="690209"/>
            <a:ext cx="16296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  <a:defRPr/>
            </a:pPr>
            <a:r>
              <a:rPr lang="en-US" sz="5400" b="1" kern="120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  <a:t>Portals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EB456-83ED-E339-534D-0C1647222ECD}"/>
              </a:ext>
            </a:extLst>
          </p:cNvPr>
          <p:cNvSpPr txBox="1"/>
          <p:nvPr/>
        </p:nvSpPr>
        <p:spPr>
          <a:xfrm>
            <a:off x="1193637" y="2160881"/>
            <a:ext cx="15616479" cy="7617470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defTabSz="1371600">
              <a:buClrTx/>
            </a:pPr>
            <a:r>
              <a:rPr lang="en-US" sz="2700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  <a:hlinkClick r:id="rId3"/>
              </a:rPr>
              <a:t>Partner Portal</a:t>
            </a: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 </a:t>
            </a:r>
          </a:p>
          <a:p>
            <a:pPr marL="428625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This platform has everything a partner needs to sell and market courses plus enroll students in one platform. </a:t>
            </a:r>
          </a:p>
          <a:p>
            <a:pPr defTabSz="1371600">
              <a:buClrTx/>
            </a:pPr>
            <a:endParaRPr lang="en-US" sz="2700" b="1" kern="120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  <a:hlinkClick r:id="rId4"/>
            </a:endParaRPr>
          </a:p>
          <a:p>
            <a:pPr defTabSz="1371600">
              <a:buClrTx/>
            </a:pPr>
            <a:r>
              <a:rPr lang="en-US" sz="2700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  <a:hlinkClick r:id="rId5"/>
              </a:rPr>
              <a:t>Learner Portal</a:t>
            </a: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  <a:p>
            <a:pPr marL="428625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This platform is designed for students who have been enrolled in instructor-led courses and/or self-paced e-Learning courses.</a:t>
            </a:r>
          </a:p>
          <a:p>
            <a:pPr defTabSz="1371600">
              <a:buClrTx/>
            </a:pPr>
            <a:endParaRPr lang="en-US" sz="2700" b="1" kern="120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  <a:hlinkClick r:id="rId4"/>
            </a:endParaRPr>
          </a:p>
          <a:p>
            <a:pPr defTabSz="1371600">
              <a:buClrTx/>
            </a:pPr>
            <a:r>
              <a:rPr lang="en-US" sz="2700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  <a:hlinkClick r:id="rId4"/>
              </a:rPr>
              <a:t>Trainer Portal</a:t>
            </a: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 </a:t>
            </a:r>
          </a:p>
          <a:p>
            <a:pPr marL="428625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A specialized platform exclusively designed for Trainers, providing access to both the Student and Trainer versions of the instructor-led courses.</a:t>
            </a:r>
          </a:p>
          <a:p>
            <a:pPr marL="1114425" lvl="1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700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Trainer Versio</a:t>
            </a: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n: This version is specific to helping the Trainer prepare for and to deliver the instructor-led course and includes Instructor Guide, Course PowerPoint, Session Guide etc.</a:t>
            </a:r>
          </a:p>
          <a:p>
            <a:pPr marL="1114425" lvl="1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700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Student Version</a:t>
            </a: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 This is the same version as the student accesses through the Learner Portal</a:t>
            </a:r>
            <a:b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</a:br>
            <a:endParaRPr lang="en-US" sz="2700" kern="120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428625" indent="-428625" defTabSz="1371600">
              <a:buClrTx/>
              <a:buFont typeface="Arial" panose="020B0604020202020204" pitchFamily="34" charset="0"/>
              <a:buChar char="•"/>
            </a:pPr>
            <a:endParaRPr lang="en-US" sz="2700" kern="120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26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24683-F42C-4D18-378C-674E4AEE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A1C4B2-79E2-C760-BD09-9DB205925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F646B-19B8-6AFF-96D3-D54DC4F6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0335" cy="10287000"/>
          </a:xfrm>
          <a:prstGeom prst="rect">
            <a:avLst/>
          </a:prstGeom>
          <a:solidFill>
            <a:srgbClr val="523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474FE-7161-6B8C-170B-DE85CEF8D29F}"/>
              </a:ext>
            </a:extLst>
          </p:cNvPr>
          <p:cNvSpPr txBox="1"/>
          <p:nvPr/>
        </p:nvSpPr>
        <p:spPr>
          <a:xfrm>
            <a:off x="960120" y="3111544"/>
            <a:ext cx="4128531" cy="40639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Partner Portal</a:t>
            </a:r>
            <a:endParaRPr lang="en-US" sz="39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0D0DB0-3E63-0B92-B31E-4FAF1DAC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351" y="6343374"/>
            <a:ext cx="4517410" cy="364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773F9-73C1-7D8B-2C31-1CB74B5CAF7C}"/>
              </a:ext>
            </a:extLst>
          </p:cNvPr>
          <p:cNvSpPr txBox="1"/>
          <p:nvPr/>
        </p:nvSpPr>
        <p:spPr>
          <a:xfrm>
            <a:off x="3675201" y="9193208"/>
            <a:ext cx="9267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hlinkClick r:id="rId4"/>
              </a:rPr>
              <a:t>https://partners.aicerts.io/</a:t>
            </a:r>
            <a:r>
              <a:rPr lang="en-US" sz="320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DF7ABC-F25D-8FB9-BBF6-AAAAE02AE6B3}"/>
              </a:ext>
            </a:extLst>
          </p:cNvPr>
          <p:cNvSpPr txBox="1">
            <a:spLocks/>
          </p:cNvSpPr>
          <p:nvPr/>
        </p:nvSpPr>
        <p:spPr>
          <a:xfrm>
            <a:off x="3394164" y="450207"/>
            <a:ext cx="15378936" cy="1105565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5400" b="1">
                <a:solidFill>
                  <a:srgbClr val="1C1F31"/>
                </a:solidFill>
                <a:latin typeface="Montserrat"/>
              </a:rPr>
              <a:t>What’s in the Partner Portal?</a:t>
            </a:r>
            <a:endParaRPr lang="en-US" sz="5400" b="1">
              <a:solidFill>
                <a:srgbClr val="1C1F31"/>
              </a:solidFill>
              <a:latin typeface="Montserra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4C2754-81F2-BBD9-8399-6024C91AEE58}"/>
              </a:ext>
            </a:extLst>
          </p:cNvPr>
          <p:cNvSpPr txBox="1">
            <a:spLocks/>
          </p:cNvSpPr>
          <p:nvPr/>
        </p:nvSpPr>
        <p:spPr>
          <a:xfrm>
            <a:off x="5828996" y="2236004"/>
            <a:ext cx="10300003" cy="627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Online Student enrollment 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Sales Enablement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Marketing Resources</a:t>
            </a:r>
          </a:p>
          <a:p>
            <a:pPr>
              <a:buClrTx/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533530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E73977-3E77-E824-0F91-0D0AD2FF5F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44522" y="2586385"/>
            <a:ext cx="10251631" cy="6415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50144" lvl="1" indent="-457200">
              <a:buFont typeface="Arial" panose="020B0604020202020204" pitchFamily="34" charset="0"/>
              <a:buChar char="•"/>
            </a:pPr>
            <a:endParaRPr lang="en-IN" b="0" i="0">
              <a:solidFill>
                <a:srgbClr val="4D5060"/>
              </a:solidFill>
              <a:effectLst/>
              <a:latin typeface="Montserrat" pitchFamily="2" charset="77"/>
            </a:endParaRP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 b="0" i="0">
                <a:solidFill>
                  <a:srgbClr val="4D5060"/>
                </a:solidFill>
                <a:effectLst/>
                <a:latin typeface="Montserrat" pitchFamily="2" charset="77"/>
              </a:rPr>
              <a:t>Certification Blueprints</a:t>
            </a: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>
                <a:solidFill>
                  <a:srgbClr val="4D5060"/>
                </a:solidFill>
                <a:latin typeface="Montserrat" pitchFamily="2" charset="77"/>
              </a:rPr>
              <a:t>Executive Summaries</a:t>
            </a: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>
                <a:solidFill>
                  <a:srgbClr val="4D5060"/>
                </a:solidFill>
                <a:latin typeface="Montserrat" pitchFamily="2" charset="77"/>
              </a:rPr>
              <a:t>Battle Cards (internal)</a:t>
            </a:r>
            <a:endParaRPr lang="en-IN">
              <a:solidFill>
                <a:srgbClr val="C00000"/>
              </a:solidFill>
              <a:latin typeface="Montserrat" pitchFamily="2" charset="77"/>
            </a:endParaRP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>
                <a:solidFill>
                  <a:srgbClr val="4D5060"/>
                </a:solidFill>
                <a:latin typeface="Montserrat" pitchFamily="2" charset="77"/>
              </a:rPr>
              <a:t>Course Outlines</a:t>
            </a: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>
                <a:solidFill>
                  <a:srgbClr val="4D5060"/>
                </a:solidFill>
                <a:latin typeface="Montserrat" pitchFamily="2" charset="77"/>
              </a:rPr>
              <a:t>White Papers</a:t>
            </a: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 b="0" i="0">
                <a:solidFill>
                  <a:srgbClr val="4D5060"/>
                </a:solidFill>
                <a:effectLst/>
                <a:latin typeface="Montserrat" pitchFamily="2" charset="77"/>
              </a:rPr>
              <a:t>Videos</a:t>
            </a:r>
            <a:endParaRPr lang="en-IN">
              <a:solidFill>
                <a:srgbClr val="4D5060"/>
              </a:solidFill>
              <a:latin typeface="Montserrat" pitchFamily="2" charset="77"/>
            </a:endParaRP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>
                <a:solidFill>
                  <a:srgbClr val="4D5060"/>
                </a:solidFill>
                <a:latin typeface="Montserrat" pitchFamily="2" charset="77"/>
              </a:rPr>
              <a:t>Templates</a:t>
            </a:r>
          </a:p>
          <a:p>
            <a:pPr marL="1150144" lvl="1" indent="-457200">
              <a:buFont typeface="Arial" panose="020B0604020202020204" pitchFamily="34" charset="0"/>
              <a:buChar char="•"/>
            </a:pPr>
            <a:r>
              <a:rPr lang="en-IN">
                <a:solidFill>
                  <a:srgbClr val="4D5060"/>
                </a:solidFill>
                <a:latin typeface="Montserrat" pitchFamily="2" charset="77"/>
              </a:rPr>
              <a:t>Articles and White Papers</a:t>
            </a:r>
          </a:p>
          <a:p>
            <a:pPr algn="l">
              <a:lnSpc>
                <a:spcPct val="100000"/>
              </a:lnSpc>
            </a:pPr>
            <a:endParaRPr lang="en-IN" sz="3600">
              <a:solidFill>
                <a:srgbClr val="4D5060"/>
              </a:solidFill>
              <a:latin typeface="Montserrat" pitchFamily="2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2DA75-BD34-E87E-F46A-B5B73D5E35D7}"/>
              </a:ext>
            </a:extLst>
          </p:cNvPr>
          <p:cNvGrpSpPr/>
          <p:nvPr/>
        </p:nvGrpSpPr>
        <p:grpSpPr>
          <a:xfrm>
            <a:off x="0" y="9640388"/>
            <a:ext cx="18288000" cy="699516"/>
            <a:chOff x="0" y="6391656"/>
            <a:chExt cx="12192000" cy="4663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77E6DB-5F63-65D3-709E-FD80B63175A3}"/>
                </a:ext>
              </a:extLst>
            </p:cNvPr>
            <p:cNvSpPr/>
            <p:nvPr/>
          </p:nvSpPr>
          <p:spPr>
            <a:xfrm>
              <a:off x="0" y="6391656"/>
              <a:ext cx="12192000" cy="466344"/>
            </a:xfrm>
            <a:prstGeom prst="rect">
              <a:avLst/>
            </a:prstGeom>
            <a:solidFill>
              <a:srgbClr val="F3F4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pic>
          <p:nvPicPr>
            <p:cNvPr id="10" name="Graphic 9">
              <a:hlinkClick r:id="rId3"/>
              <a:extLst>
                <a:ext uri="{FF2B5EF4-FFF2-40B4-BE49-F238E27FC236}">
                  <a16:creationId xmlns:a16="http://schemas.microsoft.com/office/drawing/2014/main" id="{9D39614F-E98C-5824-7704-BED0653C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85052" y="6557640"/>
              <a:ext cx="155269" cy="155269"/>
            </a:xfrm>
            <a:prstGeom prst="rect">
              <a:avLst/>
            </a:prstGeom>
          </p:spPr>
        </p:pic>
        <p:pic>
          <p:nvPicPr>
            <p:cNvPr id="12" name="Graphic 11">
              <a:hlinkClick r:id="rId6"/>
              <a:extLst>
                <a:ext uri="{FF2B5EF4-FFF2-40B4-BE49-F238E27FC236}">
                  <a16:creationId xmlns:a16="http://schemas.microsoft.com/office/drawing/2014/main" id="{1C434E4B-361D-7E84-5036-7887EBF7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02024" y="6557640"/>
              <a:ext cx="155269" cy="155269"/>
            </a:xfrm>
            <a:prstGeom prst="rect">
              <a:avLst/>
            </a:prstGeom>
          </p:spPr>
        </p:pic>
        <p:pic>
          <p:nvPicPr>
            <p:cNvPr id="15" name="Picture 14" descr="A black letter on a black background&#10;&#10;Description automatically generated">
              <a:hlinkClick r:id="rId9"/>
              <a:extLst>
                <a:ext uri="{FF2B5EF4-FFF2-40B4-BE49-F238E27FC236}">
                  <a16:creationId xmlns:a16="http://schemas.microsoft.com/office/drawing/2014/main" id="{F841BC57-7EE3-608E-6989-E0E595EF1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679" y="6570118"/>
              <a:ext cx="916728" cy="13031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FE14324-813C-29F6-E0F0-4482A8C2CC98}"/>
              </a:ext>
            </a:extLst>
          </p:cNvPr>
          <p:cNvSpPr txBox="1">
            <a:spLocks/>
          </p:cNvSpPr>
          <p:nvPr/>
        </p:nvSpPr>
        <p:spPr>
          <a:xfrm>
            <a:off x="890970" y="1095418"/>
            <a:ext cx="15378936" cy="1105565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5400" b="1">
                <a:solidFill>
                  <a:srgbClr val="1C1F31"/>
                </a:solidFill>
                <a:latin typeface="Montserrat"/>
              </a:rPr>
              <a:t>Sales Enablement Materials</a:t>
            </a:r>
            <a:endParaRPr lang="en-US" sz="5400" b="1">
              <a:solidFill>
                <a:srgbClr val="1C1F31"/>
              </a:solidFill>
              <a:latin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FED1B-8C8D-265F-27AE-75BF1D631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59526" y="566908"/>
            <a:ext cx="2287706" cy="326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289AE3-3A06-44E1-1858-B2AE8B5B2C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30725" y="952310"/>
            <a:ext cx="2319542" cy="326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39673-61DD-178C-1976-DA7A2D6234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4474" y="7071812"/>
            <a:ext cx="3657797" cy="266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77A264-9BA7-10D3-F821-971458690A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16456" y="4559253"/>
            <a:ext cx="1909150" cy="187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78458E-B82C-E707-9BA6-7ADFB4A047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53625" y="5029088"/>
            <a:ext cx="3856857" cy="376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274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23FBC-3270-E875-61DA-9A481D212D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28701" y="1031657"/>
            <a:ext cx="10914770" cy="7632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>
                <a:latin typeface="Montserrat" panose="00000500000000000000" pitchFamily="2" charset="0"/>
              </a:rPr>
              <a:t>Battle Cards </a:t>
            </a:r>
            <a:r>
              <a:rPr lang="en-US" sz="5400" b="1">
                <a:solidFill>
                  <a:srgbClr val="C00000"/>
                </a:solidFill>
                <a:latin typeface="Montserrat" panose="00000500000000000000" pitchFamily="2" charset="0"/>
              </a:rPr>
              <a:t>(Internal Only)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9A21-7BA5-0DF9-6DBF-7A91C962BE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560790" y="2107530"/>
            <a:ext cx="8430612" cy="627697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>
                <a:latin typeface="Montserrat" panose="00000500000000000000" pitchFamily="2" charset="0"/>
              </a:rPr>
              <a:t>Topics include:</a:t>
            </a:r>
          </a:p>
          <a:p>
            <a:pPr marL="695325"/>
            <a:r>
              <a:rPr lang="en-US" sz="3000">
                <a:latin typeface="Montserrat" panose="00000500000000000000" pitchFamily="2" charset="0"/>
              </a:rPr>
              <a:t>Target Buyer(s)</a:t>
            </a:r>
          </a:p>
          <a:p>
            <a:pPr marL="695325"/>
            <a:r>
              <a:rPr lang="en-US" sz="3000">
                <a:latin typeface="Montserrat" panose="00000500000000000000" pitchFamily="2" charset="0"/>
              </a:rPr>
              <a:t>Key Talking Points</a:t>
            </a:r>
          </a:p>
          <a:p>
            <a:pPr marL="695325"/>
            <a:r>
              <a:rPr lang="en-US" sz="3000">
                <a:latin typeface="Montserrat" panose="00000500000000000000" pitchFamily="2" charset="0"/>
              </a:rPr>
              <a:t>Value Proposition</a:t>
            </a:r>
          </a:p>
          <a:p>
            <a:pPr marL="1116807" lvl="1"/>
            <a:r>
              <a:rPr lang="en-US" sz="2700">
                <a:latin typeface="Montserrat" panose="00000500000000000000" pitchFamily="2" charset="0"/>
              </a:rPr>
              <a:t>B2B and Enterprise</a:t>
            </a:r>
          </a:p>
          <a:p>
            <a:pPr marL="1116807" lvl="1"/>
            <a:r>
              <a:rPr lang="en-US" sz="2700">
                <a:latin typeface="Montserrat" panose="00000500000000000000" pitchFamily="2" charset="0"/>
              </a:rPr>
              <a:t>Organization</a:t>
            </a:r>
          </a:p>
          <a:p>
            <a:pPr marL="1116807" lvl="1"/>
            <a:r>
              <a:rPr lang="en-US" sz="2700">
                <a:latin typeface="Montserrat" panose="00000500000000000000" pitchFamily="2" charset="0"/>
              </a:rPr>
              <a:t>Employees and Individual Consumers</a:t>
            </a:r>
          </a:p>
          <a:p>
            <a:pPr marL="695325"/>
            <a:r>
              <a:rPr lang="en-US" sz="3000">
                <a:latin typeface="Montserrat" panose="00000500000000000000" pitchFamily="2" charset="0"/>
              </a:rPr>
              <a:t>Core Topics Covered and Tested</a:t>
            </a:r>
          </a:p>
          <a:p>
            <a:pPr marL="695325"/>
            <a:r>
              <a:rPr lang="en-US" sz="3000">
                <a:latin typeface="Montserrat" panose="00000500000000000000" pitchFamily="2" charset="0"/>
              </a:rPr>
              <a:t>Relevant Statistics</a:t>
            </a:r>
          </a:p>
          <a:p>
            <a:pPr marL="695325"/>
            <a:r>
              <a:rPr lang="en-US" sz="3000">
                <a:latin typeface="Montserrat" panose="00000500000000000000" pitchFamily="2" charset="0"/>
              </a:rPr>
              <a:t>Who Should Get Certified</a:t>
            </a:r>
          </a:p>
          <a:p>
            <a:pPr marL="695325"/>
            <a:r>
              <a:rPr lang="en-US" sz="3000">
                <a:latin typeface="Montserrat" panose="00000500000000000000" pitchFamily="2" charset="0"/>
              </a:rPr>
              <a:t>Objections and Reframes</a:t>
            </a:r>
          </a:p>
          <a:p>
            <a:endParaRPr lang="en-US" sz="3000"/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2270B87-41A8-1B3A-56E6-EB67FE49C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94" y="4779903"/>
            <a:ext cx="4779641" cy="4390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B1BE2-63D3-BB0A-1C91-428236CC2C02}"/>
              </a:ext>
            </a:extLst>
          </p:cNvPr>
          <p:cNvSpPr txBox="1"/>
          <p:nvPr/>
        </p:nvSpPr>
        <p:spPr>
          <a:xfrm>
            <a:off x="781246" y="2558798"/>
            <a:ext cx="70241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Montserrat" panose="00000500000000000000" pitchFamily="2" charset="0"/>
              </a:rPr>
              <a:t>Battle Cards are designed to provide sales representatives vital information about the certification as well as the intended target market</a:t>
            </a:r>
            <a:r>
              <a:rPr lang="en-US" sz="2100">
                <a:latin typeface="Montserrat" panose="00000500000000000000" pitchFamily="2" charset="0"/>
              </a:rPr>
              <a:t>(s)</a:t>
            </a:r>
            <a:r>
              <a:rPr lang="en-US" sz="2700">
                <a:latin typeface="Montserrat" panose="00000500000000000000" pitchFamily="2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6B9E21-EF76-F0FE-4750-37225190EA25}"/>
              </a:ext>
            </a:extLst>
          </p:cNvPr>
          <p:cNvCxnSpPr/>
          <p:nvPr/>
        </p:nvCxnSpPr>
        <p:spPr>
          <a:xfrm>
            <a:off x="8413422" y="2146410"/>
            <a:ext cx="0" cy="7324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476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ECFD1D-182A-6DD8-DE22-ED1E7053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50" y="3841021"/>
            <a:ext cx="3919426" cy="170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81650-047E-AEC8-5595-D6E00AE93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0157" y="515823"/>
            <a:ext cx="3759141" cy="259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7E129-EDD0-5193-67E3-49C1E27E21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1" y="1031656"/>
            <a:ext cx="7837715" cy="871538"/>
          </a:xfrm>
        </p:spPr>
        <p:txBody>
          <a:bodyPr>
            <a:noAutofit/>
          </a:bodyPr>
          <a:lstStyle/>
          <a:p>
            <a:r>
              <a:rPr lang="en-US" sz="5400" b="1">
                <a:latin typeface="Montserrat" panose="00000500000000000000" pitchFamily="2" charset="0"/>
              </a:rPr>
              <a:t>Marketing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CBEC5-4A10-1722-8901-5C6D82B724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702" y="2227154"/>
            <a:ext cx="9564270" cy="7254471"/>
          </a:xfrm>
        </p:spPr>
        <p:txBody>
          <a:bodyPr>
            <a:normAutofit lnSpcReduction="10000"/>
          </a:bodyPr>
          <a:lstStyle/>
          <a:p>
            <a:r>
              <a:rPr lang="en-US" sz="2800"/>
              <a:t>Onboarding Documents</a:t>
            </a:r>
          </a:p>
          <a:p>
            <a:r>
              <a:rPr lang="en-US" sz="2800"/>
              <a:t>Comprehensive Marketing Campaigns</a:t>
            </a:r>
          </a:p>
          <a:p>
            <a:pPr lvl="2"/>
            <a:r>
              <a:rPr lang="en-US"/>
              <a:t>Overview</a:t>
            </a:r>
          </a:p>
          <a:p>
            <a:pPr lvl="2"/>
            <a:r>
              <a:rPr lang="en-US"/>
              <a:t>Social posts</a:t>
            </a:r>
          </a:p>
          <a:p>
            <a:pPr lvl="2"/>
            <a:r>
              <a:rPr lang="en-US"/>
              <a:t>Graphics and visuals</a:t>
            </a:r>
          </a:p>
          <a:p>
            <a:pPr lvl="2"/>
            <a:r>
              <a:rPr lang="en-US"/>
              <a:t>Emails</a:t>
            </a:r>
          </a:p>
          <a:p>
            <a:pPr lvl="2"/>
            <a:r>
              <a:rPr lang="en-US"/>
              <a:t>Lead magnets</a:t>
            </a:r>
          </a:p>
          <a:p>
            <a:pPr lvl="2"/>
            <a:r>
              <a:rPr lang="en-US"/>
              <a:t>Talking points</a:t>
            </a:r>
          </a:p>
          <a:p>
            <a:pPr lvl="2"/>
            <a:r>
              <a:rPr lang="en-US"/>
              <a:t>To vary each month</a:t>
            </a:r>
          </a:p>
          <a:p>
            <a:r>
              <a:rPr lang="en-US" sz="2800"/>
              <a:t>Brand Guidelines</a:t>
            </a:r>
          </a:p>
          <a:p>
            <a:pPr lvl="2"/>
            <a:r>
              <a:rPr lang="en-US">
                <a:latin typeface="Montserrat" panose="00000500000000000000" pitchFamily="2" charset="0"/>
              </a:rPr>
              <a:t>Provides partner organizations with details on how to use various logos, badges, etc.</a:t>
            </a:r>
            <a:endParaRPr lang="en-US"/>
          </a:p>
          <a:p>
            <a:r>
              <a:rPr lang="en-US" sz="2800"/>
              <a:t>Social Content </a:t>
            </a:r>
          </a:p>
          <a:p>
            <a:pPr marL="1381125" lvl="2"/>
            <a:r>
              <a:rPr lang="en-US">
                <a:latin typeface="Montserrat" pitchFamily="2" charset="0"/>
              </a:rPr>
              <a:t>Why AI CERTs is the industry leader </a:t>
            </a:r>
          </a:p>
          <a:p>
            <a:pPr marL="1381125" lvl="2"/>
            <a:r>
              <a:rPr lang="en-US">
                <a:latin typeface="Montserrat" pitchFamily="2" charset="0"/>
              </a:rPr>
              <a:t>Trends in AI</a:t>
            </a:r>
          </a:p>
          <a:p>
            <a:pPr marL="1381125" lvl="2"/>
            <a:r>
              <a:rPr lang="en-US">
                <a:latin typeface="Montserrat" pitchFamily="2" charset="0"/>
              </a:rPr>
              <a:t>Stories and articles on trending AI topics</a:t>
            </a:r>
          </a:p>
          <a:p>
            <a:pPr marL="1381125" lvl="2"/>
            <a:r>
              <a:rPr lang="en-US">
                <a:latin typeface="Montserrat" pitchFamily="2" charset="0"/>
              </a:rPr>
              <a:t>Updates to the AI CERTs offerings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marL="0" indent="0">
              <a:buNone/>
            </a:pP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3A2C4-953C-5731-552D-04A495CB9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9559" y="237856"/>
            <a:ext cx="2190539" cy="5517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E6D8E-95BF-0725-7926-E7DA2BC15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2371" y="1249249"/>
            <a:ext cx="2343596" cy="237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E75AF-C28F-CFE1-B379-0E9DAD58F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2720" y="5881711"/>
            <a:ext cx="3680043" cy="1262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erson with a blurry image of her face&#10;&#10;Description automatically generated">
            <a:extLst>
              <a:ext uri="{FF2B5EF4-FFF2-40B4-BE49-F238E27FC236}">
                <a16:creationId xmlns:a16="http://schemas.microsoft.com/office/drawing/2014/main" id="{6C8EBDE5-A0EB-B92E-A03D-65F321661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393" y="8001722"/>
            <a:ext cx="2402277" cy="210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handshake of people shaking&#10;&#10;Description automatically generated">
            <a:extLst>
              <a:ext uri="{FF2B5EF4-FFF2-40B4-BE49-F238E27FC236}">
                <a16:creationId xmlns:a16="http://schemas.microsoft.com/office/drawing/2014/main" id="{4C42D48A-30D0-AD6E-796D-AAB7FD4C60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157" y="7549605"/>
            <a:ext cx="2410791" cy="232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erson looking at a tablet&#10;&#10;Description automatically generated">
            <a:extLst>
              <a:ext uri="{FF2B5EF4-FFF2-40B4-BE49-F238E27FC236}">
                <a16:creationId xmlns:a16="http://schemas.microsoft.com/office/drawing/2014/main" id="{E9D5573A-DB73-37A8-CAD2-FC9F4849D9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307" y="7295494"/>
            <a:ext cx="2410791" cy="213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290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0335" cy="10287000"/>
          </a:xfrm>
          <a:prstGeom prst="rect">
            <a:avLst/>
          </a:prstGeom>
          <a:solidFill>
            <a:srgbClr val="523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FAFF1-DB6B-DEF8-CD1D-4A4B351D407F}"/>
              </a:ext>
            </a:extLst>
          </p:cNvPr>
          <p:cNvSpPr txBox="1"/>
          <p:nvPr/>
        </p:nvSpPr>
        <p:spPr>
          <a:xfrm>
            <a:off x="960120" y="3111544"/>
            <a:ext cx="4128531" cy="40639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Learner Portal</a:t>
            </a:r>
            <a:endParaRPr lang="en-US" sz="39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8AAADE-93AF-C2B7-A61F-10E39B8C67F6}"/>
              </a:ext>
            </a:extLst>
          </p:cNvPr>
          <p:cNvSpPr txBox="1">
            <a:spLocks/>
          </p:cNvSpPr>
          <p:nvPr/>
        </p:nvSpPr>
        <p:spPr>
          <a:xfrm>
            <a:off x="6048771" y="1901077"/>
            <a:ext cx="9531241" cy="8010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indent="0">
              <a:buClrTx/>
              <a:buNone/>
            </a:pPr>
            <a:r>
              <a:rPr lang="en-US" sz="3600" b="1">
                <a:latin typeface="Montserrat" panose="00000500000000000000" pitchFamily="2" charset="0"/>
              </a:rPr>
              <a:t>Regular Content</a:t>
            </a:r>
          </a:p>
          <a:p>
            <a:pPr marL="695325">
              <a:buClrTx/>
            </a:pPr>
            <a:r>
              <a:rPr lang="en-US" sz="3600">
                <a:latin typeface="Montserrat" panose="00000500000000000000" pitchFamily="2" charset="0"/>
              </a:rPr>
              <a:t>E-Courseware</a:t>
            </a:r>
          </a:p>
          <a:p>
            <a:pPr marL="695325">
              <a:buClrTx/>
            </a:pPr>
            <a:r>
              <a:rPr lang="en-US" sz="3600">
                <a:latin typeface="Montserrat" panose="00000500000000000000" pitchFamily="2" charset="0"/>
              </a:rPr>
              <a:t>Summary Videos</a:t>
            </a:r>
          </a:p>
          <a:p>
            <a:pPr marL="695325">
              <a:buClrTx/>
            </a:pPr>
            <a:r>
              <a:rPr lang="en-US" sz="3600">
                <a:latin typeface="Montserrat" panose="00000500000000000000" pitchFamily="2" charset="0"/>
              </a:rPr>
              <a:t>Certification Blueprint</a:t>
            </a:r>
          </a:p>
          <a:p>
            <a:pPr marL="695325">
              <a:buClrTx/>
            </a:pPr>
            <a:r>
              <a:rPr lang="en-US" sz="3600">
                <a:latin typeface="Montserrat" panose="00000500000000000000" pitchFamily="2" charset="0"/>
              </a:rPr>
              <a:t>Detailed Course Curriculum</a:t>
            </a:r>
          </a:p>
          <a:p>
            <a:pPr marL="695325">
              <a:buClrTx/>
            </a:pPr>
            <a:r>
              <a:rPr lang="en-US" sz="3600">
                <a:latin typeface="Montserrat" panose="00000500000000000000" pitchFamily="2" charset="0"/>
              </a:rPr>
              <a:t>Related Tools</a:t>
            </a:r>
          </a:p>
          <a:p>
            <a:pPr marL="695325">
              <a:buClrTx/>
            </a:pPr>
            <a:r>
              <a:rPr lang="en-US" sz="3600">
                <a:latin typeface="Montserrat" panose="00000500000000000000" pitchFamily="2" charset="0"/>
              </a:rPr>
              <a:t>Course Resources</a:t>
            </a:r>
          </a:p>
          <a:p>
            <a:pPr marL="695325">
              <a:buClrTx/>
            </a:pPr>
            <a:r>
              <a:rPr lang="en-US" sz="3600">
                <a:latin typeface="Montserrat" panose="00000500000000000000" pitchFamily="2" charset="0"/>
              </a:rPr>
              <a:t>Certification Exam </a:t>
            </a:r>
          </a:p>
          <a:p>
            <a:pPr marL="1381125" lvl="1">
              <a:buClrTx/>
            </a:pPr>
            <a:r>
              <a:rPr lang="en-US" sz="3200">
                <a:latin typeface="Montserrat" panose="00000500000000000000" pitchFamily="2" charset="0"/>
              </a:rPr>
              <a:t>Remote Proctor</a:t>
            </a:r>
          </a:p>
          <a:p>
            <a:pPr marL="1381125" lvl="1">
              <a:buClrTx/>
            </a:pPr>
            <a:r>
              <a:rPr lang="en-US" sz="3200">
                <a:latin typeface="Montserrat" panose="00000500000000000000" pitchFamily="2" charset="0"/>
              </a:rPr>
              <a:t>2 attempts</a:t>
            </a:r>
          </a:p>
          <a:p>
            <a:pPr>
              <a:buClrTx/>
            </a:pPr>
            <a:endParaRPr lang="en-US" sz="3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DE0E8E-0EB2-9538-368D-5F7CAFF89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0074" y="6590694"/>
            <a:ext cx="4734340" cy="332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FAAC6D-3CB0-0EB6-63AF-C238F8AB3C4E}"/>
              </a:ext>
            </a:extLst>
          </p:cNvPr>
          <p:cNvSpPr txBox="1"/>
          <p:nvPr/>
        </p:nvSpPr>
        <p:spPr>
          <a:xfrm>
            <a:off x="3990534" y="9373171"/>
            <a:ext cx="926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hlinkClick r:id="rId4"/>
              </a:rPr>
              <a:t>https://learn.aicerts.io/</a:t>
            </a:r>
            <a:r>
              <a:rPr lang="en-US" sz="360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F058C-7778-5943-C311-4853B93FBFF0}"/>
              </a:ext>
            </a:extLst>
          </p:cNvPr>
          <p:cNvSpPr txBox="1">
            <a:spLocks/>
          </p:cNvSpPr>
          <p:nvPr/>
        </p:nvSpPr>
        <p:spPr>
          <a:xfrm>
            <a:off x="3394164" y="450207"/>
            <a:ext cx="15378936" cy="1105565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5400" b="1">
                <a:solidFill>
                  <a:srgbClr val="1C1F31"/>
                </a:solidFill>
                <a:latin typeface="Montserrat"/>
              </a:rPr>
              <a:t>What’s in the Learner Portal (LMS)?</a:t>
            </a:r>
            <a:endParaRPr lang="en-US" sz="5400" b="1">
              <a:solidFill>
                <a:srgbClr val="1C1F3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78486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0335" cy="10287000"/>
          </a:xfrm>
          <a:prstGeom prst="rect">
            <a:avLst/>
          </a:prstGeom>
          <a:solidFill>
            <a:srgbClr val="523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FAFF1-DB6B-DEF8-CD1D-4A4B351D407F}"/>
              </a:ext>
            </a:extLst>
          </p:cNvPr>
          <p:cNvSpPr txBox="1"/>
          <p:nvPr/>
        </p:nvSpPr>
        <p:spPr>
          <a:xfrm>
            <a:off x="960120" y="3111544"/>
            <a:ext cx="4128531" cy="40639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Trainer Portal</a:t>
            </a:r>
            <a:endParaRPr lang="en-US" sz="39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716459-F3FF-845D-9A38-60F394E4BB8E}"/>
              </a:ext>
            </a:extLst>
          </p:cNvPr>
          <p:cNvSpPr txBox="1">
            <a:spLocks/>
          </p:cNvSpPr>
          <p:nvPr/>
        </p:nvSpPr>
        <p:spPr>
          <a:xfrm>
            <a:off x="5431665" y="5762274"/>
            <a:ext cx="5578722" cy="3689910"/>
          </a:xfrm>
          <a:prstGeom prst="rect">
            <a:avLst/>
          </a:prstGeom>
        </p:spPr>
        <p:txBody>
          <a:bodyPr spcFirstLastPara="1" wrap="square" lIns="137160" tIns="68580" rIns="137160" bIns="68580" anchor="t" anchorCtr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ClrTx/>
              <a:buFont typeface="Arial" panose="020B0604020202020204" pitchFamily="34" charset="0"/>
              <a:buNone/>
            </a:pPr>
            <a:r>
              <a:rPr lang="en-US" sz="3200" b="1">
                <a:latin typeface="Montserrat"/>
              </a:rPr>
              <a:t>Resources &amp; Support</a:t>
            </a:r>
          </a:p>
          <a:p>
            <a:pPr>
              <a:lnSpc>
                <a:spcPct val="114000"/>
              </a:lnSpc>
              <a:buClrTx/>
            </a:pPr>
            <a:r>
              <a:rPr lang="en-US" sz="2700">
                <a:latin typeface="Montserrat"/>
              </a:rPr>
              <a:t>Trainer Portal</a:t>
            </a:r>
          </a:p>
          <a:p>
            <a:pPr>
              <a:lnSpc>
                <a:spcPct val="114000"/>
              </a:lnSpc>
              <a:buClrTx/>
            </a:pPr>
            <a:r>
              <a:rPr lang="en-US" sz="2700"/>
              <a:t>AICT Database</a:t>
            </a:r>
          </a:p>
          <a:p>
            <a:pPr>
              <a:lnSpc>
                <a:spcPct val="114000"/>
              </a:lnSpc>
              <a:buClrTx/>
            </a:pPr>
            <a:r>
              <a:rPr lang="en-US" sz="2700"/>
              <a:t>AICT Newsletter</a:t>
            </a:r>
          </a:p>
          <a:p>
            <a:pPr>
              <a:lnSpc>
                <a:spcPct val="114000"/>
              </a:lnSpc>
              <a:buClrTx/>
            </a:pPr>
            <a:r>
              <a:rPr lang="en-US" sz="2700"/>
              <a:t>Training Manager Meetup</a:t>
            </a:r>
          </a:p>
          <a:p>
            <a:pPr>
              <a:lnSpc>
                <a:spcPct val="114000"/>
              </a:lnSpc>
              <a:buClrTx/>
            </a:pPr>
            <a:endParaRPr lang="en-US" sz="2700"/>
          </a:p>
          <a:p>
            <a:pPr lvl="1">
              <a:lnSpc>
                <a:spcPct val="114000"/>
              </a:lnSpc>
              <a:buClrTx/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Google Shape;272;p19">
            <a:extLst>
              <a:ext uri="{FF2B5EF4-FFF2-40B4-BE49-F238E27FC236}">
                <a16:creationId xmlns:a16="http://schemas.microsoft.com/office/drawing/2014/main" id="{2E758982-3CAE-FB54-FEDA-9725E2F1F02F}"/>
              </a:ext>
            </a:extLst>
          </p:cNvPr>
          <p:cNvSpPr txBox="1">
            <a:spLocks/>
          </p:cNvSpPr>
          <p:nvPr/>
        </p:nvSpPr>
        <p:spPr>
          <a:xfrm>
            <a:off x="5224961" y="2186350"/>
            <a:ext cx="9704597" cy="182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SzPts val="4200"/>
              <a:buFont typeface="Arial"/>
              <a:buNone/>
            </a:pPr>
            <a:endParaRPr lang="en-US" sz="4200"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4200"/>
            </a:pPr>
            <a:r>
              <a:rPr lang="en-US" sz="2800">
                <a:latin typeface="Montserrat"/>
                <a:ea typeface="Montserrat"/>
                <a:cs typeface="Montserrat"/>
                <a:sym typeface="Montserrat"/>
              </a:rPr>
              <a:t>All Student Content</a:t>
            </a:r>
          </a:p>
        </p:txBody>
      </p:sp>
      <p:sp>
        <p:nvSpPr>
          <p:cNvPr id="7" name="Google Shape;272;p19">
            <a:extLst>
              <a:ext uri="{FF2B5EF4-FFF2-40B4-BE49-F238E27FC236}">
                <a16:creationId xmlns:a16="http://schemas.microsoft.com/office/drawing/2014/main" id="{64DEEB27-AD54-E15E-4DF3-5CF56A12D25F}"/>
              </a:ext>
            </a:extLst>
          </p:cNvPr>
          <p:cNvSpPr txBox="1">
            <a:spLocks/>
          </p:cNvSpPr>
          <p:nvPr/>
        </p:nvSpPr>
        <p:spPr>
          <a:xfrm>
            <a:off x="5739184" y="3045735"/>
            <a:ext cx="2260585" cy="131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SzPts val="4200"/>
              <a:buFont typeface="Arial"/>
              <a:buNone/>
            </a:pPr>
            <a:r>
              <a:rPr lang="en-US" sz="8800">
                <a:latin typeface="Montserrat"/>
                <a:ea typeface="Montserrat"/>
                <a:cs typeface="Montserrat"/>
                <a:sym typeface="Montserrat"/>
              </a:rPr>
              <a:t>+</a:t>
            </a:r>
          </a:p>
        </p:txBody>
      </p:sp>
      <p:sp>
        <p:nvSpPr>
          <p:cNvPr id="9" name="Google Shape;272;p19">
            <a:extLst>
              <a:ext uri="{FF2B5EF4-FFF2-40B4-BE49-F238E27FC236}">
                <a16:creationId xmlns:a16="http://schemas.microsoft.com/office/drawing/2014/main" id="{C4F143C3-A3B4-AC5B-349C-2E5D75BAFF73}"/>
              </a:ext>
            </a:extLst>
          </p:cNvPr>
          <p:cNvSpPr txBox="1">
            <a:spLocks/>
          </p:cNvSpPr>
          <p:nvPr/>
        </p:nvSpPr>
        <p:spPr>
          <a:xfrm>
            <a:off x="5224962" y="3789755"/>
            <a:ext cx="12560470" cy="3048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0"/>
              </a:spcBef>
              <a:buSzPts val="4200"/>
            </a:pPr>
            <a:r>
              <a:rPr lang="en-US" sz="2800">
                <a:latin typeface="Montserrat"/>
                <a:ea typeface="Montserrat"/>
                <a:cs typeface="Montserrat"/>
                <a:sym typeface="Montserrat"/>
              </a:rPr>
              <a:t>Trainer Prep Courses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ts val="4200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Instructor Guide &amp; Trainer PowerPoint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ts val="4200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Trainer Session Planner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ts val="4200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They are also enrolled in the student version inside the Trainer Portal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DBB2B-28E5-DB5C-30BD-5A4DE133DDB8}"/>
              </a:ext>
            </a:extLst>
          </p:cNvPr>
          <p:cNvSpPr txBox="1"/>
          <p:nvPr/>
        </p:nvSpPr>
        <p:spPr>
          <a:xfrm>
            <a:off x="5224962" y="2152484"/>
            <a:ext cx="1599776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ts val="4200"/>
              <a:buFont typeface="Arial"/>
              <a:buNone/>
            </a:pPr>
            <a:r>
              <a:rPr lang="en-US" sz="3200" b="1">
                <a:latin typeface="Montserrat"/>
                <a:ea typeface="Montserrat"/>
                <a:cs typeface="Montserrat"/>
                <a:sym typeface="Montserrat"/>
              </a:rPr>
              <a:t>Trainer Content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0F2A-AF5B-9594-165C-8ED9C94B76A8}"/>
              </a:ext>
            </a:extLst>
          </p:cNvPr>
          <p:cNvSpPr txBox="1"/>
          <p:nvPr/>
        </p:nvSpPr>
        <p:spPr>
          <a:xfrm>
            <a:off x="11698068" y="5762256"/>
            <a:ext cx="6087364" cy="3274743"/>
          </a:xfrm>
          <a:prstGeom prst="rect">
            <a:avLst/>
          </a:prstGeom>
        </p:spPr>
        <p:txBody>
          <a:bodyPr spcFirstLastPara="1" wrap="square" lIns="137160" tIns="68580" rIns="137160" bIns="6858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1371600" eaLnBrk="1" latinLnBrk="0" hangingPunct="1">
              <a:lnSpc>
                <a:spcPct val="114000"/>
              </a:lnSpc>
              <a:spcBef>
                <a:spcPts val="1500"/>
              </a:spcBef>
              <a:buClrTx/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Montserrat"/>
                <a:ea typeface="+mn-ea"/>
                <a:cs typeface="+mn-cs"/>
              </a:defRPr>
            </a:lvl1pPr>
            <a:lvl2pPr marL="1028700" indent="-342900" defTabSz="1371600" eaLnBrk="1" latinLnBrk="0" hangingPunct="1">
              <a:lnSpc>
                <a:spcPct val="114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  <a:defRPr sz="2700" kern="1200">
                <a:latin typeface="+mn-lt"/>
                <a:ea typeface="+mn-ea"/>
                <a:cs typeface="+mn-cs"/>
              </a:defRPr>
            </a:lvl2pPr>
            <a:lvl3pPr marL="1714500" indent="-342900" defTabSz="13716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defTabSz="13716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defTabSz="13716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defTabSz="13716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defTabSz="13716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defTabSz="13716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defTabSz="13716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Quality assurance</a:t>
            </a:r>
          </a:p>
          <a:p>
            <a:pPr lvl="1"/>
            <a:r>
              <a:rPr lang="en-US" b="0"/>
              <a:t>End-of-class surveys </a:t>
            </a:r>
          </a:p>
          <a:p>
            <a:pPr lvl="1"/>
            <a:r>
              <a:rPr lang="en-US"/>
              <a:t>End-of-year awards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A3FC01-8443-A445-C654-8CE308A2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400" y="394114"/>
            <a:ext cx="3079032" cy="30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CFB892-D399-C8F3-D75D-B1BAAE504C8B}"/>
              </a:ext>
            </a:extLst>
          </p:cNvPr>
          <p:cNvSpPr txBox="1"/>
          <p:nvPr/>
        </p:nvSpPr>
        <p:spPr>
          <a:xfrm>
            <a:off x="7717004" y="9540069"/>
            <a:ext cx="10824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hlinkClick r:id="rId4"/>
              </a:rPr>
              <a:t>https://trainer.aicerts.io/</a:t>
            </a:r>
            <a:r>
              <a:rPr lang="en-US" sz="320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FF25B-E4F9-5956-A024-443C8841F002}"/>
              </a:ext>
            </a:extLst>
          </p:cNvPr>
          <p:cNvSpPr txBox="1">
            <a:spLocks/>
          </p:cNvSpPr>
          <p:nvPr/>
        </p:nvSpPr>
        <p:spPr>
          <a:xfrm>
            <a:off x="3162586" y="366016"/>
            <a:ext cx="15378936" cy="1105565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5400" b="1">
                <a:solidFill>
                  <a:srgbClr val="1C1F31"/>
                </a:solidFill>
                <a:latin typeface="Montserrat"/>
              </a:rPr>
              <a:t>What’s in the Trainer Portal?</a:t>
            </a:r>
            <a:endParaRPr lang="en-US" sz="5400" b="1">
              <a:solidFill>
                <a:srgbClr val="1C1F3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78814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F8A21-BDCA-14B9-765A-9A69C0B3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0"/>
            <a:ext cx="18516600" cy="1040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DFD29-48BF-10AC-C9B8-76F18154D15E}"/>
              </a:ext>
            </a:extLst>
          </p:cNvPr>
          <p:cNvSpPr txBox="1"/>
          <p:nvPr/>
        </p:nvSpPr>
        <p:spPr>
          <a:xfrm>
            <a:off x="1133409" y="4971030"/>
            <a:ext cx="15554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chemeClr val="bg1"/>
                </a:solidFill>
                <a:latin typeface="Montserrat" panose="020F0502020204030204" pitchFamily="34" charset="0"/>
              </a:rPr>
              <a:t>AI Certified Trainer (AICT) Program</a:t>
            </a:r>
            <a:endParaRPr lang="en-US" sz="4200">
              <a:solidFill>
                <a:srgbClr val="D5AC4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B1B04-12C1-376E-F498-BF85FE300BB2}"/>
              </a:ext>
            </a:extLst>
          </p:cNvPr>
          <p:cNvSpPr/>
          <p:nvPr/>
        </p:nvSpPr>
        <p:spPr>
          <a:xfrm>
            <a:off x="12943490" y="851339"/>
            <a:ext cx="4603532" cy="1182413"/>
          </a:xfrm>
          <a:prstGeom prst="rect">
            <a:avLst/>
          </a:prstGeom>
          <a:solidFill>
            <a:srgbClr val="25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70689CD-6A11-7B6D-DEF4-1644066F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90" y="3357119"/>
            <a:ext cx="6555653" cy="9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2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EF467-7FB2-3D83-EA98-7D612389F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091280E-8621-D218-B4E4-93A4BE276884}"/>
              </a:ext>
            </a:extLst>
          </p:cNvPr>
          <p:cNvGrpSpPr/>
          <p:nvPr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0700132-1114-4D70-B69F-DAB7FEBCB956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Tx/>
              </a:pPr>
              <a:endParaRPr lang="en-US">
                <a:solidFill>
                  <a:prstClr val="black"/>
                </a:solidFill>
                <a:latin typeface="Montserrat (Body)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0FA3E3D-A3F0-F17D-7C24-CF71280CD749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9A4C8-CF6E-9D67-DAB8-9EBD14F62AD4}"/>
              </a:ext>
            </a:extLst>
          </p:cNvPr>
          <p:cNvSpPr txBox="1"/>
          <p:nvPr/>
        </p:nvSpPr>
        <p:spPr>
          <a:xfrm>
            <a:off x="696686" y="332368"/>
            <a:ext cx="16296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  <a:defRPr/>
            </a:pPr>
            <a:r>
              <a:rPr lang="en-US" sz="60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AICTs Program Updates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4E07E-C8F6-B23D-6774-46B15FFAFA46}"/>
              </a:ext>
            </a:extLst>
          </p:cNvPr>
          <p:cNvSpPr txBox="1"/>
          <p:nvPr/>
        </p:nvSpPr>
        <p:spPr>
          <a:xfrm>
            <a:off x="841664" y="3025525"/>
            <a:ext cx="166056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buClrTx/>
            </a:pPr>
            <a:endParaRPr lang="en-US" sz="2400" b="1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defTabSz="1371600">
              <a:buClrTx/>
            </a:pPr>
            <a:endParaRPr lang="en-US" sz="24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EF3B5-27F9-DDF1-AB51-E9D3999A41D8}"/>
              </a:ext>
            </a:extLst>
          </p:cNvPr>
          <p:cNvSpPr txBox="1"/>
          <p:nvPr/>
        </p:nvSpPr>
        <p:spPr>
          <a:xfrm>
            <a:off x="696686" y="1728272"/>
            <a:ext cx="16894629" cy="7525137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marL="514350" indent="-514350" defTabSz="1371600">
              <a:buClrTx/>
              <a:buFontTx/>
              <a:buAutoNum type="arabicParenBoth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AICT exam pass rate reduced from 90% to 70%</a:t>
            </a:r>
          </a:p>
          <a:p>
            <a:pPr marL="514350" indent="-514350" defTabSz="1371600">
              <a:buClrTx/>
              <a:buFontTx/>
              <a:buAutoNum type="arabicParenBoth"/>
            </a:pPr>
            <a:endParaRPr lang="en-US" sz="2400" b="1" kern="1200">
              <a:solidFill>
                <a:prstClr val="black"/>
              </a:solidFill>
              <a:latin typeface="Segoe UI"/>
              <a:ea typeface="+mn-ea"/>
              <a:cs typeface="Segoe UI"/>
            </a:endParaRPr>
          </a:p>
          <a:p>
            <a:pPr marL="514350" indent="-514350" defTabSz="1371600">
              <a:buClrTx/>
              <a:buFontTx/>
              <a:buAutoNum type="arabicParenBoth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Trainer the Trainer Program</a:t>
            </a:r>
          </a:p>
          <a:p>
            <a:pPr defTabSz="1371600">
              <a:buClrTx/>
            </a:pPr>
            <a:endParaRPr lang="en-US" sz="2400" b="1" kern="1200">
              <a:solidFill>
                <a:prstClr val="black"/>
              </a:solidFill>
              <a:latin typeface="Segoe UI"/>
              <a:ea typeface="+mn-ea"/>
              <a:cs typeface="Segoe UI"/>
            </a:endParaRP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Objective:</a:t>
            </a: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 Equip trainers with essential skills and knowledge to effectively teach AI CERTs certifications.</a:t>
            </a: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Session Duration:</a:t>
            </a: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 Minimum 45 minutes.</a:t>
            </a: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Key Focus Areas:</a:t>
            </a:r>
            <a:endParaRPr lang="en-US" sz="2400" kern="1200">
              <a:solidFill>
                <a:prstClr val="black"/>
              </a:solidFill>
              <a:latin typeface="Segoe UI"/>
              <a:ea typeface="+mn-ea"/>
              <a:cs typeface="Segoe UI"/>
            </a:endParaRPr>
          </a:p>
          <a:p>
            <a:pPr marL="1800225" lvl="2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Teaching techniques and learner engagement strategies.</a:t>
            </a:r>
          </a:p>
          <a:p>
            <a:pPr marL="1800225" lvl="2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In-depth overview of certification modules, including examples, use cases, and labs.</a:t>
            </a:r>
          </a:p>
          <a:p>
            <a:pPr marL="1800225" lvl="2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Q&amp;A session to clarify doubts and provide constructive feedback.</a:t>
            </a: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Outcome:</a:t>
            </a: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 Empower trainers to lead sessions with confidence and ensure effective knowledge transfer.</a:t>
            </a:r>
          </a:p>
          <a:p>
            <a:pPr defTabSz="1371600">
              <a:buClrTx/>
            </a:pPr>
            <a:endParaRPr lang="en-US" sz="2400" b="1" kern="1200">
              <a:solidFill>
                <a:prstClr val="black"/>
              </a:solidFill>
              <a:latin typeface="Segoe UI"/>
              <a:ea typeface="+mn-ea"/>
              <a:cs typeface="Segoe UI"/>
            </a:endParaRPr>
          </a:p>
          <a:p>
            <a:pPr defTabSz="1371600">
              <a:buClrTx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(3) Test Teaching Session</a:t>
            </a:r>
          </a:p>
          <a:p>
            <a:pPr defTabSz="1371600">
              <a:buClrTx/>
            </a:pPr>
            <a:endParaRPr lang="en-US" sz="2400" b="1" kern="1200">
              <a:solidFill>
                <a:prstClr val="black"/>
              </a:solidFill>
              <a:latin typeface="Segoe UI"/>
              <a:ea typeface="+mn-ea"/>
              <a:cs typeface="Segoe UI"/>
            </a:endParaRP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Duration:</a:t>
            </a: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 30 minutes.</a:t>
            </a: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Purpose:</a:t>
            </a: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 Evaluate trainers before they lead live classes to ensure they meet AI </a:t>
            </a:r>
            <a:r>
              <a:rPr lang="en-US" sz="2400" kern="1200" err="1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CERTs'</a:t>
            </a: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 instructional standards.</a:t>
            </a: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Focus Areas:</a:t>
            </a:r>
            <a:endParaRPr lang="en-US" sz="2400" kern="1200">
              <a:solidFill>
                <a:prstClr val="black"/>
              </a:solidFill>
              <a:latin typeface="Segoe UI"/>
              <a:ea typeface="+mn-ea"/>
              <a:cs typeface="Segoe UI"/>
            </a:endParaRPr>
          </a:p>
          <a:p>
            <a:pPr marL="1800225" lvl="2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Presentation and communication skills refinement.</a:t>
            </a:r>
          </a:p>
          <a:p>
            <a:pPr marL="1800225" lvl="2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Identifying areas for improvement and providing targeted solutions.</a:t>
            </a:r>
          </a:p>
          <a:p>
            <a:pPr marL="685800" lvl="1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Goal:</a:t>
            </a:r>
            <a:r>
              <a:rPr lang="en-US" sz="2400" kern="1200">
                <a:solidFill>
                  <a:prstClr val="black"/>
                </a:solidFill>
                <a:latin typeface="Segoe UI"/>
                <a:ea typeface="+mn-ea"/>
                <a:cs typeface="Segoe UI"/>
              </a:rPr>
              <a:t> Ensure trainers are fully prepared for live instruction and can deliver high-quality training.</a:t>
            </a:r>
          </a:p>
        </p:txBody>
      </p:sp>
    </p:spTree>
    <p:extLst>
      <p:ext uri="{BB962C8B-B14F-4D97-AF65-F5344CB8AC3E}">
        <p14:creationId xmlns:p14="http://schemas.microsoft.com/office/powerpoint/2010/main" val="1855934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0C610E-09A9-E12A-3752-75FA141A3621}"/>
              </a:ext>
            </a:extLst>
          </p:cNvPr>
          <p:cNvSpPr txBox="1"/>
          <p:nvPr/>
        </p:nvSpPr>
        <p:spPr>
          <a:xfrm>
            <a:off x="778484" y="124859"/>
            <a:ext cx="16379067" cy="9787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sz="3600" b="1" kern="1200">
                <a:ea typeface="+mn-ea"/>
                <a:cs typeface="+mn-cs"/>
              </a:rPr>
              <a:t>AI Certified Trainer (AICT) Program</a:t>
            </a:r>
            <a:r>
              <a:rPr lang="en-US" sz="2700" b="1" kern="1200">
                <a:ea typeface="+mn-ea"/>
                <a:cs typeface="+mn-cs"/>
              </a:rPr>
              <a:t> </a:t>
            </a:r>
            <a:r>
              <a:rPr lang="en-US" sz="2400" kern="1200">
                <a:ea typeface="+mn-ea"/>
                <a:cs typeface="+mn-cs"/>
              </a:rPr>
              <a:t>(</a:t>
            </a:r>
            <a:r>
              <a:rPr lang="en-US" sz="2400" kern="1200">
                <a:ea typeface="+mn-ea"/>
                <a:cs typeface="+mn-cs"/>
                <a:hlinkClick r:id="rId3"/>
              </a:rPr>
              <a:t>https://www.aicerts.ai/aict-program</a:t>
            </a:r>
            <a:r>
              <a:rPr lang="en-US" sz="2400" kern="1200">
                <a:ea typeface="+mn-ea"/>
                <a:cs typeface="+mn-cs"/>
              </a:rPr>
              <a:t>)</a:t>
            </a: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endParaRPr lang="en-US" sz="2400" b="1" kern="1200"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100" b="1" kern="1200">
                <a:ea typeface="+mn-ea"/>
                <a:cs typeface="+mn-cs"/>
              </a:rPr>
              <a:t>Requirements</a:t>
            </a:r>
            <a:endParaRPr lang="en-US" sz="2100" kern="1200">
              <a:ea typeface="+mn-ea"/>
              <a:cs typeface="+mn-cs"/>
            </a:endParaRP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 Must first pass AI+ Executive certification exam with 70% to be authorized to teach course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Recommended core: AI+ </a:t>
            </a:r>
            <a:r>
              <a:rPr lang="en-US" sz="2100">
                <a:ea typeface="+mn-ea"/>
                <a:cs typeface="+mn-cs"/>
              </a:rPr>
              <a:t>Executive / Everyone / Ethics / Prompt Engineer Level 1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Each additional course to be taught requires passing related certification exam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400"/>
              <a:t>Send weekly/monthly class surveys to support@aicerts.ai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endParaRPr lang="en-US" sz="2100" kern="1200"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100" b="1" kern="1200">
                <a:ea typeface="+mn-ea"/>
                <a:cs typeface="+mn-cs"/>
              </a:rPr>
              <a:t>Trainer Course Access </a:t>
            </a:r>
            <a:r>
              <a:rPr lang="en-US" sz="2100" kern="1200">
                <a:ea typeface="+mn-ea"/>
                <a:cs typeface="+mn-cs"/>
              </a:rPr>
              <a:t>(available at no cost in the </a:t>
            </a:r>
            <a:r>
              <a:rPr lang="en-US" sz="2100" kern="1200">
                <a:ea typeface="+mn-ea"/>
                <a:cs typeface="+mn-cs"/>
                <a:hlinkClick r:id="rId4"/>
              </a:rPr>
              <a:t>Trainer Portal</a:t>
            </a:r>
            <a:r>
              <a:rPr lang="en-US" sz="2100" kern="1200">
                <a:ea typeface="+mn-ea"/>
                <a:cs typeface="+mn-cs"/>
              </a:rPr>
              <a:t>)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 Trainer version of instructor-led course (with Instructor Guide, Trainer PowerPoint, Session Planner </a:t>
            </a:r>
            <a:r>
              <a:rPr lang="en-US" sz="2100" kern="1200" err="1">
                <a:ea typeface="+mn-ea"/>
                <a:cs typeface="+mn-cs"/>
              </a:rPr>
              <a:t>etc</a:t>
            </a:r>
            <a:r>
              <a:rPr lang="en-US" sz="2100" kern="1200">
                <a:ea typeface="+mn-ea"/>
                <a:cs typeface="+mn-cs"/>
              </a:rPr>
              <a:t>)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 Student version of instructor-led course (same as what student access in </a:t>
            </a:r>
            <a:r>
              <a:rPr lang="en-US" sz="2100" kern="1200">
                <a:ea typeface="+mn-ea"/>
                <a:cs typeface="+mn-cs"/>
                <a:hlinkClick r:id="rId5"/>
              </a:rPr>
              <a:t>Learner Portal</a:t>
            </a:r>
            <a:r>
              <a:rPr lang="en-US" sz="2100" kern="1200">
                <a:ea typeface="+mn-ea"/>
                <a:cs typeface="+mn-cs"/>
              </a:rPr>
              <a:t>)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 Self-paced e-Learning course version (different format from instructor-led course available in the Learning platform only)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endParaRPr lang="en-US" sz="2100" kern="1200"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100" b="1" kern="1200">
                <a:ea typeface="+mn-ea"/>
                <a:cs typeface="+mn-cs"/>
              </a:rPr>
              <a:t>AICT Certification</a:t>
            </a:r>
            <a:endParaRPr lang="en-US" sz="2100" kern="1200">
              <a:ea typeface="+mn-ea"/>
              <a:cs typeface="+mn-cs"/>
            </a:endParaRP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 Trainers receive AICT certification badge after meeting all program requirements 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 Trainers can contact support for assistance: support@aicerts.ai</a:t>
            </a:r>
          </a:p>
          <a:p>
            <a:pPr defTabSz="1371600">
              <a:buClrTx/>
            </a:pPr>
            <a:endParaRPr lang="en-US" sz="2100" b="1" kern="1200"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100" b="1" kern="1200">
                <a:ea typeface="+mn-ea"/>
                <a:cs typeface="+mn-cs"/>
              </a:rPr>
              <a:t>Upcoming in Q1</a:t>
            </a:r>
            <a:endParaRPr lang="en-US" sz="2100" kern="1200">
              <a:ea typeface="+mn-ea"/>
              <a:cs typeface="+mn-cs"/>
            </a:endParaRP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 Train the Trainer Sessions</a:t>
            </a:r>
          </a:p>
          <a:p>
            <a:pPr defTabSz="1371600"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ea typeface="+mn-ea"/>
                <a:cs typeface="+mn-cs"/>
              </a:rPr>
              <a:t>Trainer Marketplace – independent, verified trainer pool for partners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C250C-0793-A2CA-2B09-432CDCB0E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" y="1116845"/>
            <a:ext cx="15179040" cy="2461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4BC92B-8667-CAD3-FFE0-DB584BF4D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5927" y="3578311"/>
            <a:ext cx="2880609" cy="28234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38F949-C598-1F31-804C-30FB12314B38}"/>
              </a:ext>
            </a:extLst>
          </p:cNvPr>
          <p:cNvSpPr txBox="1"/>
          <p:nvPr/>
        </p:nvSpPr>
        <p:spPr>
          <a:xfrm>
            <a:off x="12308690" y="7518878"/>
            <a:ext cx="60455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spcBef>
                <a:spcPts val="640"/>
              </a:spcBef>
            </a:pPr>
            <a:r>
              <a:rPr lang="en-US" sz="2100">
                <a:ea typeface="+mn-ea"/>
                <a:cs typeface="+mn-cs"/>
                <a:sym typeface="Montserrat"/>
              </a:rPr>
              <a:t>Before your Instructors teach a new course, </a:t>
            </a:r>
            <a:r>
              <a:rPr lang="en-US" sz="2100">
                <a:solidFill>
                  <a:srgbClr val="FF0000"/>
                </a:solidFill>
                <a:ea typeface="+mn-ea"/>
                <a:cs typeface="+mn-cs"/>
                <a:sym typeface="Montserrat"/>
              </a:rPr>
              <a:t>please reach out for a 30-minute, </a:t>
            </a:r>
          </a:p>
          <a:p>
            <a:pPr defTabSz="914445">
              <a:spcBef>
                <a:spcPts val="640"/>
              </a:spcBef>
            </a:pPr>
            <a:r>
              <a:rPr lang="en-US" sz="2100">
                <a:solidFill>
                  <a:srgbClr val="FF0000"/>
                </a:solidFill>
                <a:ea typeface="+mn-ea"/>
                <a:cs typeface="+mn-cs"/>
                <a:sym typeface="Montserrat"/>
              </a:rPr>
              <a:t>Train the Trainer meeting.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699EFF-BED1-7464-BE8E-D9DCD49491CB}"/>
              </a:ext>
            </a:extLst>
          </p:cNvPr>
          <p:cNvSpPr/>
          <p:nvPr/>
        </p:nvSpPr>
        <p:spPr>
          <a:xfrm>
            <a:off x="12308689" y="7341548"/>
            <a:ext cx="5480207" cy="15522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139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464A1-2D10-12BA-D86B-C830218B5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C87D4E-73F1-C8D2-068D-FE09B65FA0AC}"/>
              </a:ext>
            </a:extLst>
          </p:cNvPr>
          <p:cNvSpPr/>
          <p:nvPr/>
        </p:nvSpPr>
        <p:spPr>
          <a:xfrm>
            <a:off x="0" y="9558068"/>
            <a:ext cx="18288000" cy="724973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2" name="Picture 1" descr="A person holding a light bulb with a globe inside&#10;&#10;Description automatically generated">
            <a:extLst>
              <a:ext uri="{FF2B5EF4-FFF2-40B4-BE49-F238E27FC236}">
                <a16:creationId xmlns:a16="http://schemas.microsoft.com/office/drawing/2014/main" id="{51673FE7-B7EA-78B8-167F-71DECA80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1" b="22579"/>
          <a:stretch/>
        </p:blipFill>
        <p:spPr>
          <a:xfrm>
            <a:off x="-54291" y="-3943"/>
            <a:ext cx="18342291" cy="102869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A8CCF0-6799-F74D-6081-1F2125D69217}"/>
              </a:ext>
            </a:extLst>
          </p:cNvPr>
          <p:cNvGrpSpPr/>
          <p:nvPr/>
        </p:nvGrpSpPr>
        <p:grpSpPr>
          <a:xfrm>
            <a:off x="862093" y="2762490"/>
            <a:ext cx="4926216" cy="4303295"/>
            <a:chOff x="862093" y="2762490"/>
            <a:chExt cx="4926216" cy="43032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5B07CC-112E-BD29-8C00-A5D691D62400}"/>
                </a:ext>
              </a:extLst>
            </p:cNvPr>
            <p:cNvSpPr txBox="1"/>
            <p:nvPr/>
          </p:nvSpPr>
          <p:spPr>
            <a:xfrm>
              <a:off x="862093" y="4895960"/>
              <a:ext cx="4926216" cy="2169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AI Continuous Change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is driving the need for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Continuous Learning</a:t>
              </a:r>
              <a:b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</a:br>
              <a:b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</a:b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(Body)"/>
                  <a:ea typeface="+mn-ea"/>
                  <a:cs typeface="Arial"/>
                  <a:sym typeface="Arial"/>
                </a:rPr>
                <a:t>A gift that keeps on giving!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153C31-EE73-C371-A2FE-187428138AEF}"/>
                </a:ext>
              </a:extLst>
            </p:cNvPr>
            <p:cNvGrpSpPr/>
            <p:nvPr/>
          </p:nvGrpSpPr>
          <p:grpSpPr>
            <a:xfrm>
              <a:off x="2625195" y="2762490"/>
              <a:ext cx="1400013" cy="1400013"/>
              <a:chOff x="2261440" y="132932"/>
              <a:chExt cx="933342" cy="93334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990E9F-D6BE-3B88-12BB-520C743DC1AF}"/>
                  </a:ext>
                </a:extLst>
              </p:cNvPr>
              <p:cNvSpPr/>
              <p:nvPr/>
            </p:nvSpPr>
            <p:spPr>
              <a:xfrm>
                <a:off x="2261440" y="132932"/>
                <a:ext cx="933342" cy="933342"/>
              </a:xfrm>
              <a:prstGeom prst="ellipse">
                <a:avLst/>
              </a:prstGeom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ectangle 10" descr="Robot">
                <a:extLst>
                  <a:ext uri="{FF2B5EF4-FFF2-40B4-BE49-F238E27FC236}">
                    <a16:creationId xmlns:a16="http://schemas.microsoft.com/office/drawing/2014/main" id="{F432D758-A7BF-944E-F449-1844F026414E}"/>
                  </a:ext>
                </a:extLst>
              </p:cNvPr>
              <p:cNvSpPr/>
              <p:nvPr/>
            </p:nvSpPr>
            <p:spPr>
              <a:xfrm>
                <a:off x="2457439" y="308225"/>
                <a:ext cx="541338" cy="541338"/>
              </a:xfrm>
              <a:prstGeom prst="rect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3BBA92-A921-A542-2C3D-EC489ECDFFB7}"/>
              </a:ext>
            </a:extLst>
          </p:cNvPr>
          <p:cNvSpPr txBox="1"/>
          <p:nvPr/>
        </p:nvSpPr>
        <p:spPr>
          <a:xfrm>
            <a:off x="6476687" y="4895960"/>
            <a:ext cx="492861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AI Maturity Curve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ensures that enterprises are 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Always Evolving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Breadth &amp; Depth!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616C07-6F2C-C939-EA1E-E9A2F70590F1}"/>
              </a:ext>
            </a:extLst>
          </p:cNvPr>
          <p:cNvGrpSpPr/>
          <p:nvPr/>
        </p:nvGrpSpPr>
        <p:grpSpPr>
          <a:xfrm>
            <a:off x="12093681" y="2762490"/>
            <a:ext cx="4928616" cy="4303295"/>
            <a:chOff x="12093681" y="2762490"/>
            <a:chExt cx="4928616" cy="430329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2D1F24-E0FF-D9EF-0244-ACA0235FE50C}"/>
                </a:ext>
              </a:extLst>
            </p:cNvPr>
            <p:cNvSpPr txBox="1"/>
            <p:nvPr/>
          </p:nvSpPr>
          <p:spPr>
            <a:xfrm>
              <a:off x="12093681" y="4895960"/>
              <a:ext cx="4928616" cy="2169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AI Complexity</a:t>
              </a: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creates the need for a 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Trusted Advisor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  <a:sym typeface="Arial"/>
                </a:rPr>
                <a:t>That’s YOU!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F2315C-C629-CA96-29AE-FB4FD330E08A}"/>
                </a:ext>
              </a:extLst>
            </p:cNvPr>
            <p:cNvGrpSpPr/>
            <p:nvPr/>
          </p:nvGrpSpPr>
          <p:grpSpPr>
            <a:xfrm>
              <a:off x="13804128" y="2762490"/>
              <a:ext cx="1400013" cy="1400013"/>
              <a:chOff x="9019630" y="1820951"/>
              <a:chExt cx="933342" cy="93334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F51C5F1-D3FE-38D9-7774-EFC1FDE30076}"/>
                  </a:ext>
                </a:extLst>
              </p:cNvPr>
              <p:cNvSpPr/>
              <p:nvPr/>
            </p:nvSpPr>
            <p:spPr>
              <a:xfrm>
                <a:off x="9019630" y="1820951"/>
                <a:ext cx="933342" cy="933342"/>
              </a:xfrm>
              <a:prstGeom prst="ellipse">
                <a:avLst/>
              </a:prstGeom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bg1">
                  <a:lumMod val="9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7" name="Rectangle 16" descr="Classroom">
                <a:extLst>
                  <a:ext uri="{FF2B5EF4-FFF2-40B4-BE49-F238E27FC236}">
                    <a16:creationId xmlns:a16="http://schemas.microsoft.com/office/drawing/2014/main" id="{DCAAE026-7E19-CE3B-8848-76E1C02E1110}"/>
                  </a:ext>
                </a:extLst>
              </p:cNvPr>
              <p:cNvSpPr/>
              <p:nvPr/>
            </p:nvSpPr>
            <p:spPr>
              <a:xfrm>
                <a:off x="9215632" y="2016953"/>
                <a:ext cx="541338" cy="541338"/>
              </a:xfrm>
              <a:prstGeom prst="rect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D32AFB-DD36-4F85-ADB5-F91934F89A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320" y="812741"/>
            <a:ext cx="3999413" cy="56851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8FBA0A5-E147-FD6E-BC40-A293DFB4757C}"/>
              </a:ext>
            </a:extLst>
          </p:cNvPr>
          <p:cNvSpPr/>
          <p:nvPr/>
        </p:nvSpPr>
        <p:spPr>
          <a:xfrm>
            <a:off x="8322434" y="2762490"/>
            <a:ext cx="1237121" cy="1400013"/>
          </a:xfrm>
          <a:prstGeom prst="ellipse">
            <a:avLst/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 descr="Head with Gears">
            <a:extLst>
              <a:ext uri="{FF2B5EF4-FFF2-40B4-BE49-F238E27FC236}">
                <a16:creationId xmlns:a16="http://schemas.microsoft.com/office/drawing/2014/main" id="{5097B555-7C67-DB34-0DD6-0E2B1975BA61}"/>
              </a:ext>
            </a:extLst>
          </p:cNvPr>
          <p:cNvSpPr/>
          <p:nvPr/>
        </p:nvSpPr>
        <p:spPr>
          <a:xfrm>
            <a:off x="8613557" y="3106907"/>
            <a:ext cx="717530" cy="812007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374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F8A21-BDCA-14B9-765A-9A69C0B3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18516600" cy="10401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387B4-A898-877E-09A5-A7A18EB55DCD}"/>
              </a:ext>
            </a:extLst>
          </p:cNvPr>
          <p:cNvSpPr/>
          <p:nvPr/>
        </p:nvSpPr>
        <p:spPr>
          <a:xfrm>
            <a:off x="12943490" y="851339"/>
            <a:ext cx="4603532" cy="1182413"/>
          </a:xfrm>
          <a:prstGeom prst="rect">
            <a:avLst/>
          </a:prstGeom>
          <a:solidFill>
            <a:srgbClr val="25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B72DAFB-E811-4C91-D728-D412FB00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4438" y="526578"/>
            <a:ext cx="3507566" cy="491061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893699B0-541E-9379-9242-30D927601264}"/>
              </a:ext>
            </a:extLst>
          </p:cNvPr>
          <p:cNvSpPr txBox="1">
            <a:spLocks/>
          </p:cNvSpPr>
          <p:nvPr/>
        </p:nvSpPr>
        <p:spPr>
          <a:xfrm>
            <a:off x="3927749" y="5486400"/>
            <a:ext cx="12719710" cy="4645742"/>
          </a:xfrm>
        </p:spPr>
        <p:txBody>
          <a:bodyPr vert="horz" lIns="137160" tIns="68580" rIns="137160" bIns="685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bg1"/>
              </a:solidFill>
              <a:latin typeface="Montserrat" pitchFamily="2" charset="77"/>
            </a:endParaRPr>
          </a:p>
          <a:p>
            <a:pPr marL="457200" lvl="1" indent="0">
              <a:buNone/>
            </a:pPr>
            <a:endParaRPr lang="en-US" sz="320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3200" b="1">
                <a:solidFill>
                  <a:schemeClr val="bg1"/>
                </a:solidFill>
                <a:latin typeface="Montserrat" pitchFamily="2" charset="77"/>
              </a:rPr>
              <a:t>Kara Flanagan</a:t>
            </a:r>
            <a:r>
              <a:rPr lang="en-US" sz="3200">
                <a:solidFill>
                  <a:schemeClr val="bg1"/>
                </a:solidFill>
                <a:latin typeface="Montserrat" pitchFamily="2" charset="77"/>
              </a:rPr>
              <a:t>, Head of Partnerships </a:t>
            </a:r>
            <a:br>
              <a:rPr lang="en-US" sz="3200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3200">
                <a:solidFill>
                  <a:schemeClr val="bg1"/>
                </a:solidFill>
                <a:latin typeface="Montserrat" pitchFamily="2" charset="77"/>
                <a:hlinkClick r:id="rId5"/>
              </a:rPr>
              <a:t>kara@aicerts.ai</a:t>
            </a:r>
            <a:r>
              <a:rPr lang="en-US" sz="320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endParaRPr lang="en-US" sz="3200">
              <a:solidFill>
                <a:schemeClr val="bg1"/>
              </a:solidFill>
              <a:latin typeface="Montserrat" pitchFamily="2" charset="77"/>
            </a:endParaRPr>
          </a:p>
          <a:p>
            <a:pPr marL="0" indent="0" algn="ctr">
              <a:buNone/>
            </a:pPr>
            <a:r>
              <a:rPr lang="en-US" sz="3200">
                <a:solidFill>
                  <a:schemeClr val="bg1"/>
                </a:solidFill>
                <a:latin typeface="Montserrat"/>
                <a:hlinkClick r:id="rId6"/>
              </a:rPr>
              <a:t>www.aicerts.ai</a:t>
            </a:r>
            <a:r>
              <a:rPr lang="en-US" sz="3200">
                <a:solidFill>
                  <a:schemeClr val="bg1"/>
                </a:solidFill>
                <a:latin typeface="Montserra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9E275-4346-F0C2-0F4A-61E1C17D28DE}"/>
              </a:ext>
            </a:extLst>
          </p:cNvPr>
          <p:cNvSpPr txBox="1"/>
          <p:nvPr/>
        </p:nvSpPr>
        <p:spPr>
          <a:xfrm>
            <a:off x="3103929" y="1544217"/>
            <a:ext cx="1323051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9600" b="1">
                <a:solidFill>
                  <a:schemeClr val="bg1"/>
                </a:solidFill>
                <a:latin typeface="Montserrat"/>
              </a:rPr>
              <a:t>Thank you!</a:t>
            </a:r>
          </a:p>
          <a:p>
            <a:pPr marL="0" indent="0" algn="ctr">
              <a:buNone/>
            </a:pPr>
            <a:r>
              <a:rPr lang="en-US" sz="4400">
                <a:solidFill>
                  <a:schemeClr val="bg1"/>
                </a:solidFill>
                <a:latin typeface="Montserrat"/>
              </a:rPr>
              <a:t>If you have any additional questions </a:t>
            </a:r>
          </a:p>
          <a:p>
            <a:pPr marL="0" indent="0" algn="ctr">
              <a:buNone/>
            </a:pPr>
            <a:r>
              <a:rPr lang="en-US" sz="4400">
                <a:solidFill>
                  <a:schemeClr val="bg1"/>
                </a:solidFill>
                <a:latin typeface="Montserrat"/>
              </a:rPr>
              <a:t>or thoughts, please contact: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51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ABABE-A325-C77E-4AA6-9ED7ACD816E5}"/>
              </a:ext>
            </a:extLst>
          </p:cNvPr>
          <p:cNvSpPr txBox="1"/>
          <p:nvPr/>
        </p:nvSpPr>
        <p:spPr>
          <a:xfrm>
            <a:off x="733425" y="342185"/>
            <a:ext cx="7876974" cy="2710958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85730"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</a:pPr>
            <a:r>
              <a:rPr lang="en-US" sz="42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Learning is a journey, </a:t>
            </a:r>
          </a:p>
          <a:p>
            <a:pPr marL="85730"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</a:pPr>
            <a:r>
              <a:rPr lang="en-US" sz="42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not a fixed Destination!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1005E3-B97F-C471-2D31-EDD5C66566F4}"/>
              </a:ext>
            </a:extLst>
          </p:cNvPr>
          <p:cNvSpPr txBox="1"/>
          <p:nvPr/>
        </p:nvSpPr>
        <p:spPr>
          <a:xfrm>
            <a:off x="1264741" y="3043049"/>
            <a:ext cx="7478486" cy="5765499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Foundational - Basic Knowledge for Everyone </a:t>
            </a:r>
          </a:p>
          <a:p>
            <a:pPr marL="571529"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What AI can do, what it can’t do, and any risks</a:t>
            </a:r>
          </a:p>
          <a:p>
            <a:pPr marL="571529" lvl="3"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Get everyone on the same page and ready for AI</a:t>
            </a:r>
          </a:p>
          <a:p>
            <a:pPr marL="571529" lvl="3"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Inclusivity and knowledge for everyone – Organization wide readiness</a:t>
            </a:r>
          </a:p>
          <a:p>
            <a:pPr marL="571529"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endParaRPr lang="en-US" sz="2100" b="1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Functional - Role-Specific Skills </a:t>
            </a:r>
          </a:p>
          <a:p>
            <a:pPr marL="571529"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Teams need function specific training</a:t>
            </a:r>
          </a:p>
          <a:p>
            <a:pPr marL="571529"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endParaRPr lang="en-US" sz="2100" b="1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Specialized Expertise - Expert-Level Skills </a:t>
            </a:r>
          </a:p>
          <a:p>
            <a:pPr marL="571529" indent="-342900" defTabSz="1371600">
              <a:lnSpc>
                <a:spcPct val="90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You need AI experts who can build and refine AI systems, find the best ways to use AI, and lead projects across teams</a:t>
            </a:r>
          </a:p>
        </p:txBody>
      </p:sp>
      <p:pic>
        <p:nvPicPr>
          <p:cNvPr id="7" name="Picture 6" descr="A road leading to a city&#10;&#10;Description automatically generated with medium confidence">
            <a:extLst>
              <a:ext uri="{FF2B5EF4-FFF2-40B4-BE49-F238E27FC236}">
                <a16:creationId xmlns:a16="http://schemas.microsoft.com/office/drawing/2014/main" id="{7CEE70C9-383A-FEEE-64C9-1CB8074F68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4031"/>
          <a:stretch/>
        </p:blipFill>
        <p:spPr>
          <a:xfrm>
            <a:off x="9343823" y="0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F7812-550D-B284-4B94-6B2226C4A992}"/>
              </a:ext>
            </a:extLst>
          </p:cNvPr>
          <p:cNvSpPr txBox="1"/>
          <p:nvPr/>
        </p:nvSpPr>
        <p:spPr>
          <a:xfrm>
            <a:off x="2259249" y="9254755"/>
            <a:ext cx="9153939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buClrTx/>
            </a:pPr>
            <a:r>
              <a:rPr lang="en-US" sz="1650" i="1" kern="1200">
                <a:latin typeface="Montserrat" panose="00000500000000000000" pitchFamily="2" charset="0"/>
                <a:ea typeface="+mn-ea"/>
                <a:cs typeface="+mn-cs"/>
              </a:rPr>
              <a:t>Get everyone in the organization AI-ready,</a:t>
            </a:r>
          </a:p>
          <a:p>
            <a:pPr algn="ctr" defTabSz="1371600">
              <a:buClrTx/>
            </a:pPr>
            <a:r>
              <a:rPr lang="en-US" sz="1650" i="1" kern="1200">
                <a:latin typeface="Montserrat" panose="00000500000000000000" pitchFamily="2" charset="0"/>
                <a:ea typeface="+mn-ea"/>
                <a:cs typeface="+mn-cs"/>
              </a:rPr>
              <a:t>from foundational knowledge to specialized expertise. </a:t>
            </a:r>
            <a:r>
              <a:rPr lang="en-US" sz="2700" kern="1200">
                <a:latin typeface="Aptos" panose="020B0004020202020204" pitchFamily="34" charset="0"/>
                <a:ea typeface="+mn-ea"/>
                <a:cs typeface="+mn-cs"/>
              </a:rPr>
              <a:t> </a:t>
            </a:r>
            <a:endParaRPr lang="en-US" sz="2700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 descr="A black logo with white text&#10;&#10;Description automatically generated">
            <a:extLst>
              <a:ext uri="{FF2B5EF4-FFF2-40B4-BE49-F238E27FC236}">
                <a16:creationId xmlns:a16="http://schemas.microsoft.com/office/drawing/2014/main" id="{FD46A7B6-77FC-F7BE-D21F-8C92376EA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0" y="9692267"/>
            <a:ext cx="1584801" cy="3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2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BF437-9E3D-4257-60F4-4D619010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983C996-C3A8-D9C5-D026-2EFA88248BDC}"/>
              </a:ext>
            </a:extLst>
          </p:cNvPr>
          <p:cNvGraphicFramePr>
            <a:graphicFrameLocks noGrp="1"/>
          </p:cNvGraphicFramePr>
          <p:nvPr/>
        </p:nvGraphicFramePr>
        <p:xfrm>
          <a:off x="10000896" y="-16930"/>
          <a:ext cx="8298658" cy="884810"/>
        </p:xfrm>
        <a:graphic>
          <a:graphicData uri="http://schemas.openxmlformats.org/drawingml/2006/table">
            <a:tbl>
              <a:tblPr/>
              <a:tblGrid>
                <a:gridCol w="82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8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8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10">
                <a:tc gridSpan="5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3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Technology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535F69F-1625-70B1-6183-3EF0C555B02A}"/>
              </a:ext>
            </a:extLst>
          </p:cNvPr>
          <p:cNvGraphicFramePr>
            <a:graphicFrameLocks noGrp="1"/>
          </p:cNvGraphicFramePr>
          <p:nvPr/>
        </p:nvGraphicFramePr>
        <p:xfrm>
          <a:off x="10000896" y="867880"/>
          <a:ext cx="8298656" cy="768764"/>
        </p:xfrm>
        <a:graphic>
          <a:graphicData uri="http://schemas.openxmlformats.org/drawingml/2006/table">
            <a:tbl>
              <a:tblPr/>
              <a:tblGrid>
                <a:gridCol w="1659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9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8764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Data &amp; Robotics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Development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Security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Cloud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Blockchain &amp; Bitcoin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AutoShape 6">
            <a:extLst>
              <a:ext uri="{FF2B5EF4-FFF2-40B4-BE49-F238E27FC236}">
                <a16:creationId xmlns:a16="http://schemas.microsoft.com/office/drawing/2014/main" id="{C30F4372-B16C-988D-E522-9B7DAC9184C4}"/>
              </a:ext>
            </a:extLst>
          </p:cNvPr>
          <p:cNvSpPr/>
          <p:nvPr/>
        </p:nvSpPr>
        <p:spPr>
          <a:xfrm>
            <a:off x="9987831" y="71827"/>
            <a:ext cx="342" cy="9856472"/>
          </a:xfrm>
          <a:prstGeom prst="line">
            <a:avLst/>
          </a:prstGeom>
          <a:ln w="38100" cap="flat">
            <a:solidFill>
              <a:srgbClr val="CFA9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F0DE265-7B43-9E31-0D6E-D80DFB1EEE64}"/>
              </a:ext>
            </a:extLst>
          </p:cNvPr>
          <p:cNvGrpSpPr/>
          <p:nvPr/>
        </p:nvGrpSpPr>
        <p:grpSpPr>
          <a:xfrm>
            <a:off x="10117577" y="1715605"/>
            <a:ext cx="1428750" cy="517970"/>
            <a:chOff x="0" y="0"/>
            <a:chExt cx="376296" cy="13642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5660ECD-41A1-2F87-C710-8AA2D664907C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887C9436-59A8-DE6A-B2FD-CD702EB11024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Data</a:t>
              </a:r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D38C135-1380-1373-242F-822EBC0137A7}"/>
              </a:ext>
            </a:extLst>
          </p:cNvPr>
          <p:cNvGrpSpPr/>
          <p:nvPr/>
        </p:nvGrpSpPr>
        <p:grpSpPr>
          <a:xfrm>
            <a:off x="10117577" y="2376449"/>
            <a:ext cx="1428750" cy="517970"/>
            <a:chOff x="0" y="0"/>
            <a:chExt cx="376296" cy="13642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D24D818-8BCB-C7B4-C904-067EA23AF3AB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034E4069-0C9F-5CE5-5B43-730056BDF515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Robotics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770E91B-1D9A-7CA0-B9A7-21A50EACA7C7}"/>
              </a:ext>
            </a:extLst>
          </p:cNvPr>
          <p:cNvGrpSpPr/>
          <p:nvPr/>
        </p:nvGrpSpPr>
        <p:grpSpPr>
          <a:xfrm>
            <a:off x="10117577" y="3039530"/>
            <a:ext cx="1428750" cy="517970"/>
            <a:chOff x="0" y="0"/>
            <a:chExt cx="376296" cy="13642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63D9310-82F7-5E18-5842-EEE13B2CC6CA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BBD5783C-4F06-6A0E-553D-5F8082961534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Quantum</a:t>
              </a:r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E40D4AD8-A417-D765-AAF2-CFCA5BA1C406}"/>
              </a:ext>
            </a:extLst>
          </p:cNvPr>
          <p:cNvGrpSpPr/>
          <p:nvPr/>
        </p:nvGrpSpPr>
        <p:grpSpPr>
          <a:xfrm>
            <a:off x="15101534" y="1715605"/>
            <a:ext cx="1428750" cy="517970"/>
            <a:chOff x="0" y="0"/>
            <a:chExt cx="376296" cy="136420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D49C7EB-AF95-F227-9EC1-351BC8AE7908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0E4B3448-5F24-3E2A-7056-AE9149AD6F0B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Architect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9C713774-1FD0-90E9-3376-20CA10E7A3BE}"/>
              </a:ext>
            </a:extLst>
          </p:cNvPr>
          <p:cNvGrpSpPr/>
          <p:nvPr/>
        </p:nvGrpSpPr>
        <p:grpSpPr>
          <a:xfrm>
            <a:off x="15101534" y="2385652"/>
            <a:ext cx="1428750" cy="517970"/>
            <a:chOff x="0" y="0"/>
            <a:chExt cx="376296" cy="13642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500D38FF-656E-2C80-1481-61AD62DD739C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8F2C1687-84DF-FCE7-9268-EBA39E725D21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Cloud</a:t>
              </a:r>
            </a:p>
          </p:txBody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DD3A75A6-3015-CB6F-8D38-197951D8E492}"/>
              </a:ext>
            </a:extLst>
          </p:cNvPr>
          <p:cNvGrpSpPr/>
          <p:nvPr/>
        </p:nvGrpSpPr>
        <p:grpSpPr>
          <a:xfrm>
            <a:off x="11779691" y="1715605"/>
            <a:ext cx="1428750" cy="517970"/>
            <a:chOff x="0" y="0"/>
            <a:chExt cx="376296" cy="136420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75A4D879-E63E-A231-7431-05EB6979334C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B3B34E5D-AED0-D6C2-01D9-7EE1BC56CD98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Developer</a:t>
              </a:r>
            </a:p>
          </p:txBody>
        </p:sp>
      </p:grpSp>
      <p:grpSp>
        <p:nvGrpSpPr>
          <p:cNvPr id="44" name="Group 44">
            <a:extLst>
              <a:ext uri="{FF2B5EF4-FFF2-40B4-BE49-F238E27FC236}">
                <a16:creationId xmlns:a16="http://schemas.microsoft.com/office/drawing/2014/main" id="{A9FA560F-01BB-DCBE-81D2-A3C1CC1C9345}"/>
              </a:ext>
            </a:extLst>
          </p:cNvPr>
          <p:cNvGrpSpPr/>
          <p:nvPr/>
        </p:nvGrpSpPr>
        <p:grpSpPr>
          <a:xfrm>
            <a:off x="11779691" y="2376449"/>
            <a:ext cx="1428750" cy="517970"/>
            <a:chOff x="0" y="0"/>
            <a:chExt cx="376296" cy="136420"/>
          </a:xfrm>
        </p:grpSpPr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45651660-33F0-2CA1-70DE-BBD6FC741BF7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D573F5F7-6165-8F71-4663-B5EA319425E5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Engineer</a:t>
              </a:r>
            </a:p>
          </p:txBody>
        </p:sp>
      </p:grpSp>
      <p:grpSp>
        <p:nvGrpSpPr>
          <p:cNvPr id="47" name="Group 47">
            <a:extLst>
              <a:ext uri="{FF2B5EF4-FFF2-40B4-BE49-F238E27FC236}">
                <a16:creationId xmlns:a16="http://schemas.microsoft.com/office/drawing/2014/main" id="{3740E884-9D7B-8F33-BEA6-30693E277C60}"/>
              </a:ext>
            </a:extLst>
          </p:cNvPr>
          <p:cNvGrpSpPr/>
          <p:nvPr/>
        </p:nvGrpSpPr>
        <p:grpSpPr>
          <a:xfrm>
            <a:off x="11779691" y="3037295"/>
            <a:ext cx="1428750" cy="956120"/>
            <a:chOff x="0" y="0"/>
            <a:chExt cx="376296" cy="251818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2C5C012-4907-8596-7B55-5CBA4609F757}"/>
                </a:ext>
              </a:extLst>
            </p:cNvPr>
            <p:cNvSpPr/>
            <p:nvPr/>
          </p:nvSpPr>
          <p:spPr>
            <a:xfrm>
              <a:off x="0" y="0"/>
              <a:ext cx="376296" cy="251818"/>
            </a:xfrm>
            <a:custGeom>
              <a:avLst/>
              <a:gdLst/>
              <a:ahLst/>
              <a:cxnLst/>
              <a:rect l="l" t="t" r="r" b="b"/>
              <a:pathLst>
                <a:path w="376296" h="251818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224724"/>
                  </a:lnTo>
                  <a:cubicBezTo>
                    <a:pt x="376296" y="231910"/>
                    <a:pt x="373442" y="238801"/>
                    <a:pt x="368361" y="243882"/>
                  </a:cubicBezTo>
                  <a:cubicBezTo>
                    <a:pt x="363280" y="248963"/>
                    <a:pt x="356389" y="251818"/>
                    <a:pt x="349203" y="251818"/>
                  </a:cubicBezTo>
                  <a:lnTo>
                    <a:pt x="27093" y="251818"/>
                  </a:lnTo>
                  <a:cubicBezTo>
                    <a:pt x="19908" y="251818"/>
                    <a:pt x="13016" y="248963"/>
                    <a:pt x="7935" y="243882"/>
                  </a:cubicBezTo>
                  <a:cubicBezTo>
                    <a:pt x="2854" y="238801"/>
                    <a:pt x="0" y="231910"/>
                    <a:pt x="0" y="22472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00796771-567C-2CE8-160B-93703AD799F3}"/>
                </a:ext>
              </a:extLst>
            </p:cNvPr>
            <p:cNvSpPr txBox="1"/>
            <p:nvPr/>
          </p:nvSpPr>
          <p:spPr>
            <a:xfrm>
              <a:off x="0" y="0"/>
              <a:ext cx="376296" cy="2518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Prompt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Engineer Level 2</a:t>
              </a:r>
            </a:p>
          </p:txBody>
        </p:sp>
      </p:grpSp>
      <p:grpSp>
        <p:nvGrpSpPr>
          <p:cNvPr id="50" name="Group 50">
            <a:extLst>
              <a:ext uri="{FF2B5EF4-FFF2-40B4-BE49-F238E27FC236}">
                <a16:creationId xmlns:a16="http://schemas.microsoft.com/office/drawing/2014/main" id="{7DB8CC70-136D-AB76-B68E-A4BBD58AEAB9}"/>
              </a:ext>
            </a:extLst>
          </p:cNvPr>
          <p:cNvGrpSpPr/>
          <p:nvPr/>
        </p:nvGrpSpPr>
        <p:grpSpPr>
          <a:xfrm>
            <a:off x="13439421" y="1715605"/>
            <a:ext cx="1428750" cy="737045"/>
            <a:chOff x="0" y="0"/>
            <a:chExt cx="376296" cy="194119"/>
          </a:xfrm>
        </p:grpSpPr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64B8F9AA-05D1-6400-4FAC-A61C8AD48661}"/>
                </a:ext>
              </a:extLst>
            </p:cNvPr>
            <p:cNvSpPr/>
            <p:nvPr/>
          </p:nvSpPr>
          <p:spPr>
            <a:xfrm>
              <a:off x="0" y="0"/>
              <a:ext cx="376296" cy="194119"/>
            </a:xfrm>
            <a:custGeom>
              <a:avLst/>
              <a:gdLst/>
              <a:ahLst/>
              <a:cxnLst/>
              <a:rect l="l" t="t" r="r" b="b"/>
              <a:pathLst>
                <a:path w="376296" h="194119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26"/>
                  </a:lnTo>
                  <a:cubicBezTo>
                    <a:pt x="376296" y="174211"/>
                    <a:pt x="373442" y="181102"/>
                    <a:pt x="368361" y="186183"/>
                  </a:cubicBezTo>
                  <a:cubicBezTo>
                    <a:pt x="363280" y="191264"/>
                    <a:pt x="356389" y="194119"/>
                    <a:pt x="349203" y="194119"/>
                  </a:cubicBezTo>
                  <a:lnTo>
                    <a:pt x="27093" y="194119"/>
                  </a:lnTo>
                  <a:cubicBezTo>
                    <a:pt x="19908" y="194119"/>
                    <a:pt x="13016" y="191264"/>
                    <a:pt x="7935" y="186183"/>
                  </a:cubicBezTo>
                  <a:cubicBezTo>
                    <a:pt x="2854" y="181102"/>
                    <a:pt x="0" y="174211"/>
                    <a:pt x="0" y="167026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6CD82B37-118D-55FD-38D7-DB02DB014045}"/>
                </a:ext>
              </a:extLst>
            </p:cNvPr>
            <p:cNvSpPr txBox="1"/>
            <p:nvPr/>
          </p:nvSpPr>
          <p:spPr>
            <a:xfrm>
              <a:off x="0" y="0"/>
              <a:ext cx="3762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Ethical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Hacker</a:t>
              </a: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272784B6-65E3-16C4-D040-56ED0ACD30DE}"/>
              </a:ext>
            </a:extLst>
          </p:cNvPr>
          <p:cNvGrpSpPr/>
          <p:nvPr/>
        </p:nvGrpSpPr>
        <p:grpSpPr>
          <a:xfrm>
            <a:off x="13439421" y="2595524"/>
            <a:ext cx="1428750" cy="517970"/>
            <a:chOff x="0" y="0"/>
            <a:chExt cx="376296" cy="136420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F10C7E90-E3D5-0492-31F1-CF19ED979E97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1A663CCB-6248-B9D2-4E6B-5177A47DE83C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Network</a:t>
              </a:r>
            </a:p>
          </p:txBody>
        </p:sp>
      </p:grpSp>
      <p:grpSp>
        <p:nvGrpSpPr>
          <p:cNvPr id="56" name="Group 56">
            <a:extLst>
              <a:ext uri="{FF2B5EF4-FFF2-40B4-BE49-F238E27FC236}">
                <a16:creationId xmlns:a16="http://schemas.microsoft.com/office/drawing/2014/main" id="{2CEA16B3-B732-5D28-A528-0EFFB70E804C}"/>
              </a:ext>
            </a:extLst>
          </p:cNvPr>
          <p:cNvGrpSpPr/>
          <p:nvPr/>
        </p:nvGrpSpPr>
        <p:grpSpPr>
          <a:xfrm>
            <a:off x="13439421" y="3256370"/>
            <a:ext cx="1428750" cy="737045"/>
            <a:chOff x="0" y="0"/>
            <a:chExt cx="376296" cy="194119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341D4F05-B9DF-A2DB-D040-C379E2731753}"/>
                </a:ext>
              </a:extLst>
            </p:cNvPr>
            <p:cNvSpPr/>
            <p:nvPr/>
          </p:nvSpPr>
          <p:spPr>
            <a:xfrm>
              <a:off x="0" y="0"/>
              <a:ext cx="376296" cy="194119"/>
            </a:xfrm>
            <a:custGeom>
              <a:avLst/>
              <a:gdLst/>
              <a:ahLst/>
              <a:cxnLst/>
              <a:rect l="l" t="t" r="r" b="b"/>
              <a:pathLst>
                <a:path w="376296" h="194119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26"/>
                  </a:lnTo>
                  <a:cubicBezTo>
                    <a:pt x="376296" y="174211"/>
                    <a:pt x="373442" y="181102"/>
                    <a:pt x="368361" y="186183"/>
                  </a:cubicBezTo>
                  <a:cubicBezTo>
                    <a:pt x="363280" y="191264"/>
                    <a:pt x="356389" y="194119"/>
                    <a:pt x="349203" y="194119"/>
                  </a:cubicBezTo>
                  <a:lnTo>
                    <a:pt x="27093" y="194119"/>
                  </a:lnTo>
                  <a:cubicBezTo>
                    <a:pt x="19908" y="194119"/>
                    <a:pt x="13016" y="191264"/>
                    <a:pt x="7935" y="186183"/>
                  </a:cubicBezTo>
                  <a:cubicBezTo>
                    <a:pt x="2854" y="181102"/>
                    <a:pt x="0" y="174211"/>
                    <a:pt x="0" y="167026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FEEFDFA3-DBE2-450B-B328-3B2B9106E4DC}"/>
                </a:ext>
              </a:extLst>
            </p:cNvPr>
            <p:cNvSpPr txBox="1"/>
            <p:nvPr/>
          </p:nvSpPr>
          <p:spPr>
            <a:xfrm>
              <a:off x="0" y="0"/>
              <a:ext cx="3762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Compliance</a:t>
              </a:r>
            </a:p>
          </p:txBody>
        </p:sp>
      </p:grpSp>
      <p:grpSp>
        <p:nvGrpSpPr>
          <p:cNvPr id="59" name="Group 59">
            <a:extLst>
              <a:ext uri="{FF2B5EF4-FFF2-40B4-BE49-F238E27FC236}">
                <a16:creationId xmlns:a16="http://schemas.microsoft.com/office/drawing/2014/main" id="{D2B3B2E7-62E0-4B78-C4EF-F01FB00016BF}"/>
              </a:ext>
            </a:extLst>
          </p:cNvPr>
          <p:cNvGrpSpPr/>
          <p:nvPr/>
        </p:nvGrpSpPr>
        <p:grpSpPr>
          <a:xfrm>
            <a:off x="13439421" y="4136289"/>
            <a:ext cx="1428750" cy="737145"/>
            <a:chOff x="0" y="0"/>
            <a:chExt cx="376296" cy="194145"/>
          </a:xfrm>
        </p:grpSpPr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C0B8D089-5DDB-948D-0C6F-8C937600D06E}"/>
                </a:ext>
              </a:extLst>
            </p:cNvPr>
            <p:cNvSpPr/>
            <p:nvPr/>
          </p:nvSpPr>
          <p:spPr>
            <a:xfrm>
              <a:off x="0" y="0"/>
              <a:ext cx="376296" cy="194145"/>
            </a:xfrm>
            <a:custGeom>
              <a:avLst/>
              <a:gdLst/>
              <a:ahLst/>
              <a:cxnLst/>
              <a:rect l="l" t="t" r="r" b="b"/>
              <a:pathLst>
                <a:path w="376296" h="194145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52"/>
                  </a:lnTo>
                  <a:cubicBezTo>
                    <a:pt x="376296" y="174237"/>
                    <a:pt x="373442" y="181129"/>
                    <a:pt x="368361" y="186210"/>
                  </a:cubicBezTo>
                  <a:cubicBezTo>
                    <a:pt x="363280" y="191291"/>
                    <a:pt x="356389" y="194145"/>
                    <a:pt x="349203" y="194145"/>
                  </a:cubicBezTo>
                  <a:lnTo>
                    <a:pt x="27093" y="194145"/>
                  </a:lnTo>
                  <a:cubicBezTo>
                    <a:pt x="19908" y="194145"/>
                    <a:pt x="13016" y="191291"/>
                    <a:pt x="7935" y="186210"/>
                  </a:cubicBezTo>
                  <a:cubicBezTo>
                    <a:pt x="2854" y="181129"/>
                    <a:pt x="0" y="174237"/>
                    <a:pt x="0" y="167052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A6FD8CC0-1624-96BC-A969-397F6B6403DA}"/>
                </a:ext>
              </a:extLst>
            </p:cNvPr>
            <p:cNvSpPr txBox="1"/>
            <p:nvPr/>
          </p:nvSpPr>
          <p:spPr>
            <a:xfrm>
              <a:off x="0" y="0"/>
              <a:ext cx="376296" cy="194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Level 1</a:t>
              </a:r>
            </a:p>
          </p:txBody>
        </p:sp>
      </p:grpSp>
      <p:grpSp>
        <p:nvGrpSpPr>
          <p:cNvPr id="62" name="Group 62">
            <a:extLst>
              <a:ext uri="{FF2B5EF4-FFF2-40B4-BE49-F238E27FC236}">
                <a16:creationId xmlns:a16="http://schemas.microsoft.com/office/drawing/2014/main" id="{0DF3FDF4-A21B-24A3-A73B-0CCCB1006711}"/>
              </a:ext>
            </a:extLst>
          </p:cNvPr>
          <p:cNvGrpSpPr/>
          <p:nvPr/>
        </p:nvGrpSpPr>
        <p:grpSpPr>
          <a:xfrm>
            <a:off x="13439421" y="5016210"/>
            <a:ext cx="1428750" cy="737145"/>
            <a:chOff x="0" y="0"/>
            <a:chExt cx="376296" cy="194145"/>
          </a:xfrm>
        </p:grpSpPr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F5A8E5B2-03E8-BA41-E46A-6E6A9892129C}"/>
                </a:ext>
              </a:extLst>
            </p:cNvPr>
            <p:cNvSpPr/>
            <p:nvPr/>
          </p:nvSpPr>
          <p:spPr>
            <a:xfrm>
              <a:off x="0" y="0"/>
              <a:ext cx="376296" cy="194145"/>
            </a:xfrm>
            <a:custGeom>
              <a:avLst/>
              <a:gdLst/>
              <a:ahLst/>
              <a:cxnLst/>
              <a:rect l="l" t="t" r="r" b="b"/>
              <a:pathLst>
                <a:path w="376296" h="194145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52"/>
                  </a:lnTo>
                  <a:cubicBezTo>
                    <a:pt x="376296" y="174237"/>
                    <a:pt x="373442" y="181129"/>
                    <a:pt x="368361" y="186210"/>
                  </a:cubicBezTo>
                  <a:cubicBezTo>
                    <a:pt x="363280" y="191291"/>
                    <a:pt x="356389" y="194145"/>
                    <a:pt x="349203" y="194145"/>
                  </a:cubicBezTo>
                  <a:lnTo>
                    <a:pt x="27093" y="194145"/>
                  </a:lnTo>
                  <a:cubicBezTo>
                    <a:pt x="19908" y="194145"/>
                    <a:pt x="13016" y="191291"/>
                    <a:pt x="7935" y="186210"/>
                  </a:cubicBezTo>
                  <a:cubicBezTo>
                    <a:pt x="2854" y="181129"/>
                    <a:pt x="0" y="174237"/>
                    <a:pt x="0" y="167052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45397EE5-46BD-78B7-F1CA-60D7F1A86DC2}"/>
                </a:ext>
              </a:extLst>
            </p:cNvPr>
            <p:cNvSpPr txBox="1"/>
            <p:nvPr/>
          </p:nvSpPr>
          <p:spPr>
            <a:xfrm>
              <a:off x="0" y="0"/>
              <a:ext cx="376296" cy="194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Level 2</a:t>
              </a:r>
            </a:p>
          </p:txBody>
        </p:sp>
      </p:grpSp>
      <p:sp>
        <p:nvSpPr>
          <p:cNvPr id="98" name="AutoShape 98">
            <a:extLst>
              <a:ext uri="{FF2B5EF4-FFF2-40B4-BE49-F238E27FC236}">
                <a16:creationId xmlns:a16="http://schemas.microsoft.com/office/drawing/2014/main" id="{5AF98021-E2AB-8927-4C48-BD459A37A7C8}"/>
              </a:ext>
            </a:extLst>
          </p:cNvPr>
          <p:cNvSpPr/>
          <p:nvPr/>
        </p:nvSpPr>
        <p:spPr>
          <a:xfrm flipV="1">
            <a:off x="11663009" y="1473737"/>
            <a:ext cx="0" cy="7979117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9" name="AutoShape 99">
            <a:extLst>
              <a:ext uri="{FF2B5EF4-FFF2-40B4-BE49-F238E27FC236}">
                <a16:creationId xmlns:a16="http://schemas.microsoft.com/office/drawing/2014/main" id="{9EACCCC8-F372-E1D5-2DA0-C7A366F44D9A}"/>
              </a:ext>
            </a:extLst>
          </p:cNvPr>
          <p:cNvSpPr/>
          <p:nvPr/>
        </p:nvSpPr>
        <p:spPr>
          <a:xfrm flipV="1">
            <a:off x="13322741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0" name="AutoShape 100">
            <a:extLst>
              <a:ext uri="{FF2B5EF4-FFF2-40B4-BE49-F238E27FC236}">
                <a16:creationId xmlns:a16="http://schemas.microsoft.com/office/drawing/2014/main" id="{6FB01A87-75D0-B61A-7042-EF5F46732CF3}"/>
              </a:ext>
            </a:extLst>
          </p:cNvPr>
          <p:cNvSpPr/>
          <p:nvPr/>
        </p:nvSpPr>
        <p:spPr>
          <a:xfrm flipV="1">
            <a:off x="14984852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7" name="AutoShape 127">
            <a:extLst>
              <a:ext uri="{FF2B5EF4-FFF2-40B4-BE49-F238E27FC236}">
                <a16:creationId xmlns:a16="http://schemas.microsoft.com/office/drawing/2014/main" id="{51384FE8-91EC-52E9-8CB6-9ECE7E6B4402}"/>
              </a:ext>
            </a:extLst>
          </p:cNvPr>
          <p:cNvSpPr/>
          <p:nvPr/>
        </p:nvSpPr>
        <p:spPr>
          <a:xfrm flipV="1">
            <a:off x="16637441" y="1473453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28" name="Group 128">
            <a:extLst>
              <a:ext uri="{FF2B5EF4-FFF2-40B4-BE49-F238E27FC236}">
                <a16:creationId xmlns:a16="http://schemas.microsoft.com/office/drawing/2014/main" id="{2B3D9630-810B-876F-6BB6-2EF9179937E6}"/>
              </a:ext>
            </a:extLst>
          </p:cNvPr>
          <p:cNvGrpSpPr/>
          <p:nvPr/>
        </p:nvGrpSpPr>
        <p:grpSpPr>
          <a:xfrm>
            <a:off x="16756331" y="1715605"/>
            <a:ext cx="1428750" cy="517970"/>
            <a:chOff x="0" y="0"/>
            <a:chExt cx="376296" cy="136420"/>
          </a:xfrm>
        </p:grpSpPr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4AA617AB-2C24-F62C-E2D1-42812FDF1294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TextBox 130">
              <a:extLst>
                <a:ext uri="{FF2B5EF4-FFF2-40B4-BE49-F238E27FC236}">
                  <a16:creationId xmlns:a16="http://schemas.microsoft.com/office/drawing/2014/main" id="{7986172F-34DB-7319-3BBA-D54527F1D8BB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Developer</a:t>
              </a:r>
            </a:p>
          </p:txBody>
        </p:sp>
      </p:grpSp>
      <p:grpSp>
        <p:nvGrpSpPr>
          <p:cNvPr id="131" name="Group 131">
            <a:extLst>
              <a:ext uri="{FF2B5EF4-FFF2-40B4-BE49-F238E27FC236}">
                <a16:creationId xmlns:a16="http://schemas.microsoft.com/office/drawing/2014/main" id="{0ADF994B-3B7D-DC88-289D-53825A012EE8}"/>
              </a:ext>
            </a:extLst>
          </p:cNvPr>
          <p:cNvGrpSpPr/>
          <p:nvPr/>
        </p:nvGrpSpPr>
        <p:grpSpPr>
          <a:xfrm>
            <a:off x="16756331" y="2385652"/>
            <a:ext cx="1428750" cy="517970"/>
            <a:chOff x="0" y="0"/>
            <a:chExt cx="376296" cy="136420"/>
          </a:xfrm>
        </p:grpSpPr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530D4D05-90A3-460B-823F-51866A8712C9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TextBox 133">
              <a:extLst>
                <a:ext uri="{FF2B5EF4-FFF2-40B4-BE49-F238E27FC236}">
                  <a16:creationId xmlns:a16="http://schemas.microsoft.com/office/drawing/2014/main" id="{2BEC5D3F-D1F8-CE25-2F0D-12F72D3DBFA1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Blockchain+ Developer</a:t>
              </a:r>
            </a:p>
          </p:txBody>
        </p:sp>
      </p:grpSp>
      <p:grpSp>
        <p:nvGrpSpPr>
          <p:cNvPr id="134" name="Group 134">
            <a:extLst>
              <a:ext uri="{FF2B5EF4-FFF2-40B4-BE49-F238E27FC236}">
                <a16:creationId xmlns:a16="http://schemas.microsoft.com/office/drawing/2014/main" id="{2B4A3034-FC0F-2BC6-0909-D8EF7FE46218}"/>
              </a:ext>
            </a:extLst>
          </p:cNvPr>
          <p:cNvGrpSpPr/>
          <p:nvPr/>
        </p:nvGrpSpPr>
        <p:grpSpPr>
          <a:xfrm>
            <a:off x="16756331" y="3037295"/>
            <a:ext cx="1428750" cy="517970"/>
            <a:chOff x="0" y="0"/>
            <a:chExt cx="376296" cy="136420"/>
          </a:xfrm>
        </p:grpSpPr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2D580F21-3C6F-6FDE-7215-31E39866AD56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TextBox 136">
              <a:extLst>
                <a:ext uri="{FF2B5EF4-FFF2-40B4-BE49-F238E27FC236}">
                  <a16:creationId xmlns:a16="http://schemas.microsoft.com/office/drawing/2014/main" id="{7C041E6F-D2EF-5B90-9A33-6B4BB3F6A015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</a:t>
              </a:r>
            </a:p>
          </p:txBody>
        </p:sp>
      </p:grpSp>
      <p:grpSp>
        <p:nvGrpSpPr>
          <p:cNvPr id="140" name="Group 62">
            <a:extLst>
              <a:ext uri="{FF2B5EF4-FFF2-40B4-BE49-F238E27FC236}">
                <a16:creationId xmlns:a16="http://schemas.microsoft.com/office/drawing/2014/main" id="{0FE29EF9-E1B5-BA35-58A5-3F132B5ABB52}"/>
              </a:ext>
            </a:extLst>
          </p:cNvPr>
          <p:cNvGrpSpPr/>
          <p:nvPr/>
        </p:nvGrpSpPr>
        <p:grpSpPr>
          <a:xfrm>
            <a:off x="13453404" y="5875746"/>
            <a:ext cx="1428750" cy="737145"/>
            <a:chOff x="0" y="0"/>
            <a:chExt cx="376296" cy="194145"/>
          </a:xfrm>
        </p:grpSpPr>
        <p:sp>
          <p:nvSpPr>
            <p:cNvPr id="141" name="Freeform 63">
              <a:extLst>
                <a:ext uri="{FF2B5EF4-FFF2-40B4-BE49-F238E27FC236}">
                  <a16:creationId xmlns:a16="http://schemas.microsoft.com/office/drawing/2014/main" id="{8123270F-9FCC-51FC-3433-B996B36720DB}"/>
                </a:ext>
              </a:extLst>
            </p:cNvPr>
            <p:cNvSpPr/>
            <p:nvPr/>
          </p:nvSpPr>
          <p:spPr>
            <a:xfrm>
              <a:off x="0" y="0"/>
              <a:ext cx="376296" cy="194145"/>
            </a:xfrm>
            <a:custGeom>
              <a:avLst/>
              <a:gdLst/>
              <a:ahLst/>
              <a:cxnLst/>
              <a:rect l="l" t="t" r="r" b="b"/>
              <a:pathLst>
                <a:path w="376296" h="194145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52"/>
                  </a:lnTo>
                  <a:cubicBezTo>
                    <a:pt x="376296" y="174237"/>
                    <a:pt x="373442" y="181129"/>
                    <a:pt x="368361" y="186210"/>
                  </a:cubicBezTo>
                  <a:cubicBezTo>
                    <a:pt x="363280" y="191291"/>
                    <a:pt x="356389" y="194145"/>
                    <a:pt x="349203" y="194145"/>
                  </a:cubicBezTo>
                  <a:lnTo>
                    <a:pt x="27093" y="194145"/>
                  </a:lnTo>
                  <a:cubicBezTo>
                    <a:pt x="19908" y="194145"/>
                    <a:pt x="13016" y="191291"/>
                    <a:pt x="7935" y="186210"/>
                  </a:cubicBezTo>
                  <a:cubicBezTo>
                    <a:pt x="2854" y="181129"/>
                    <a:pt x="0" y="174237"/>
                    <a:pt x="0" y="167052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TextBox 64">
              <a:extLst>
                <a:ext uri="{FF2B5EF4-FFF2-40B4-BE49-F238E27FC236}">
                  <a16:creationId xmlns:a16="http://schemas.microsoft.com/office/drawing/2014/main" id="{12F20DD2-52BC-B215-0AE3-2E4779540DC0}"/>
                </a:ext>
              </a:extLst>
            </p:cNvPr>
            <p:cNvSpPr txBox="1"/>
            <p:nvPr/>
          </p:nvSpPr>
          <p:spPr>
            <a:xfrm>
              <a:off x="0" y="0"/>
              <a:ext cx="376296" cy="194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Security 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Level 3</a:t>
              </a:r>
            </a:p>
          </p:txBody>
        </p:sp>
      </p:grpSp>
      <p:grpSp>
        <p:nvGrpSpPr>
          <p:cNvPr id="145" name="Group 115">
            <a:extLst>
              <a:ext uri="{FF2B5EF4-FFF2-40B4-BE49-F238E27FC236}">
                <a16:creationId xmlns:a16="http://schemas.microsoft.com/office/drawing/2014/main" id="{CF26DF52-5E32-0DF2-B12A-757F7ADB82DC}"/>
              </a:ext>
            </a:extLst>
          </p:cNvPr>
          <p:cNvGrpSpPr/>
          <p:nvPr/>
        </p:nvGrpSpPr>
        <p:grpSpPr>
          <a:xfrm>
            <a:off x="8966636" y="9839562"/>
            <a:ext cx="16230609" cy="307636"/>
            <a:chOff x="0" y="-24163"/>
            <a:chExt cx="21640804" cy="410180"/>
          </a:xfrm>
        </p:grpSpPr>
        <p:sp>
          <p:nvSpPr>
            <p:cNvPr id="147" name="Freeform 116">
              <a:extLst>
                <a:ext uri="{FF2B5EF4-FFF2-40B4-BE49-F238E27FC236}">
                  <a16:creationId xmlns:a16="http://schemas.microsoft.com/office/drawing/2014/main" id="{A8D30D4E-3219-84DD-15BD-98ADEF537288}"/>
                </a:ext>
              </a:extLst>
            </p:cNvPr>
            <p:cNvSpPr/>
            <p:nvPr/>
          </p:nvSpPr>
          <p:spPr>
            <a:xfrm>
              <a:off x="0" y="0"/>
              <a:ext cx="2735071" cy="386017"/>
            </a:xfrm>
            <a:custGeom>
              <a:avLst/>
              <a:gdLst/>
              <a:ahLst/>
              <a:cxnLst/>
              <a:rect l="l" t="t" r="r" b="b"/>
              <a:pathLst>
                <a:path w="2735071" h="386017">
                  <a:moveTo>
                    <a:pt x="0" y="0"/>
                  </a:moveTo>
                  <a:lnTo>
                    <a:pt x="2735071" y="0"/>
                  </a:lnTo>
                  <a:lnTo>
                    <a:pt x="2735071" y="386017"/>
                  </a:lnTo>
                  <a:lnTo>
                    <a:pt x="0" y="386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TextBox 117">
              <a:extLst>
                <a:ext uri="{FF2B5EF4-FFF2-40B4-BE49-F238E27FC236}">
                  <a16:creationId xmlns:a16="http://schemas.microsoft.com/office/drawing/2014/main" id="{0C3BF309-3A0A-77BC-78BC-BD56D5CB1A41}"/>
                </a:ext>
              </a:extLst>
            </p:cNvPr>
            <p:cNvSpPr txBox="1"/>
            <p:nvPr/>
          </p:nvSpPr>
          <p:spPr>
            <a:xfrm>
              <a:off x="19303509" y="-24163"/>
              <a:ext cx="2337295" cy="396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90" rtl="0" eaLnBrk="1" fontAlgn="auto" latinLnBrk="0" hangingPunct="1">
                <a:lnSpc>
                  <a:spcPts val="2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60"/>
                  </a:solidFill>
                  <a:effectLst/>
                  <a:uLnTx/>
                  <a:uFillTx/>
                  <a:latin typeface="Montserrat Medium"/>
                  <a:ea typeface="Montserrat Medium"/>
                  <a:cs typeface="Montserrat Medium"/>
                  <a:sym typeface="Montserrat Medium"/>
                  <a:hlinkClick r:id="rId5" tooltip="https://www.aicerts.ai"/>
                </a:rPr>
                <a:t>www.aicerts.ai</a:t>
              </a:r>
            </a:p>
          </p:txBody>
        </p:sp>
      </p:grpSp>
      <p:graphicFrame>
        <p:nvGraphicFramePr>
          <p:cNvPr id="232" name="Table 4">
            <a:extLst>
              <a:ext uri="{FF2B5EF4-FFF2-40B4-BE49-F238E27FC236}">
                <a16:creationId xmlns:a16="http://schemas.microsoft.com/office/drawing/2014/main" id="{A900BF80-68F7-FC3C-152F-DB06B4C3570E}"/>
              </a:ext>
            </a:extLst>
          </p:cNvPr>
          <p:cNvGraphicFramePr>
            <a:graphicFrameLocks noGrp="1"/>
          </p:cNvGraphicFramePr>
          <p:nvPr/>
        </p:nvGraphicFramePr>
        <p:xfrm>
          <a:off x="-3478" y="867880"/>
          <a:ext cx="9988631" cy="768764"/>
        </p:xfrm>
        <a:graphic>
          <a:graphicData uri="http://schemas.openxmlformats.org/drawingml/2006/table">
            <a:tbl>
              <a:tblPr/>
              <a:tblGrid>
                <a:gridCol w="16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7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6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8764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Essential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Business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Blockchain &amp; Bitcoin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Design &amp; </a:t>
                      </a:r>
                      <a:endParaRPr lang="en-US" sz="1100"/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Creative</a:t>
                      </a: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Learning &amp; Education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Specialization</a:t>
                      </a: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3" name="Table 5">
            <a:extLst>
              <a:ext uri="{FF2B5EF4-FFF2-40B4-BE49-F238E27FC236}">
                <a16:creationId xmlns:a16="http://schemas.microsoft.com/office/drawing/2014/main" id="{FC4EAB54-CD78-17AB-CDEB-5E8E910333B6}"/>
              </a:ext>
            </a:extLst>
          </p:cNvPr>
          <p:cNvGraphicFramePr>
            <a:graphicFrameLocks noGrp="1"/>
          </p:cNvGraphicFramePr>
          <p:nvPr/>
        </p:nvGraphicFramePr>
        <p:xfrm>
          <a:off x="-3478" y="-16930"/>
          <a:ext cx="9989345" cy="884810"/>
        </p:xfrm>
        <a:graphic>
          <a:graphicData uri="http://schemas.openxmlformats.org/drawingml/2006/table">
            <a:tbl>
              <a:tblPr/>
              <a:tblGrid>
                <a:gridCol w="130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0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2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10">
                <a:tc gridSpan="5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3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AICERTs Professional Certification Portfolio</a:t>
                      </a:r>
                      <a:endParaRPr lang="en-US" sz="1100"/>
                    </a:p>
                  </a:txBody>
                  <a:tcPr marL="91451" marR="91451" marT="91451" marB="91451" anchor="ctr">
                    <a:lnL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FDF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4" name="Group 7">
            <a:extLst>
              <a:ext uri="{FF2B5EF4-FFF2-40B4-BE49-F238E27FC236}">
                <a16:creationId xmlns:a16="http://schemas.microsoft.com/office/drawing/2014/main" id="{12FA602A-69C1-943A-6035-078215B800F8}"/>
              </a:ext>
            </a:extLst>
          </p:cNvPr>
          <p:cNvGrpSpPr/>
          <p:nvPr/>
        </p:nvGrpSpPr>
        <p:grpSpPr>
          <a:xfrm>
            <a:off x="5074217" y="1715605"/>
            <a:ext cx="1376352" cy="518036"/>
            <a:chOff x="0" y="0"/>
            <a:chExt cx="362496" cy="136438"/>
          </a:xfrm>
        </p:grpSpPr>
        <p:sp>
          <p:nvSpPr>
            <p:cNvPr id="235" name="Freeform 8">
              <a:extLst>
                <a:ext uri="{FF2B5EF4-FFF2-40B4-BE49-F238E27FC236}">
                  <a16:creationId xmlns:a16="http://schemas.microsoft.com/office/drawing/2014/main" id="{810166D0-494F-409D-DFFB-58F0B29054AB}"/>
                </a:ext>
              </a:extLst>
            </p:cNvPr>
            <p:cNvSpPr/>
            <p:nvPr/>
          </p:nvSpPr>
          <p:spPr>
            <a:xfrm>
              <a:off x="0" y="0"/>
              <a:ext cx="362496" cy="136438"/>
            </a:xfrm>
            <a:custGeom>
              <a:avLst/>
              <a:gdLst/>
              <a:ahLst/>
              <a:cxnLst/>
              <a:rect l="l" t="t" r="r" b="b"/>
              <a:pathLst>
                <a:path w="362496" h="136438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313"/>
                  </a:lnTo>
                  <a:cubicBezTo>
                    <a:pt x="362496" y="115772"/>
                    <a:pt x="359533" y="122926"/>
                    <a:pt x="354258" y="128200"/>
                  </a:cubicBezTo>
                  <a:cubicBezTo>
                    <a:pt x="348984" y="133474"/>
                    <a:pt x="341830" y="136438"/>
                    <a:pt x="334371" y="136438"/>
                  </a:cubicBezTo>
                  <a:lnTo>
                    <a:pt x="28125" y="136438"/>
                  </a:lnTo>
                  <a:cubicBezTo>
                    <a:pt x="20666" y="136438"/>
                    <a:pt x="13512" y="133474"/>
                    <a:pt x="8238" y="128200"/>
                  </a:cubicBezTo>
                  <a:cubicBezTo>
                    <a:pt x="2963" y="122926"/>
                    <a:pt x="0" y="115772"/>
                    <a:pt x="0" y="108313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TextBox 9">
              <a:extLst>
                <a:ext uri="{FF2B5EF4-FFF2-40B4-BE49-F238E27FC236}">
                  <a16:creationId xmlns:a16="http://schemas.microsoft.com/office/drawing/2014/main" id="{189D9DA9-798A-9C0E-5887-E0E3FEBD7ECF}"/>
                </a:ext>
              </a:extLst>
            </p:cNvPr>
            <p:cNvSpPr txBox="1"/>
            <p:nvPr/>
          </p:nvSpPr>
          <p:spPr>
            <a:xfrm>
              <a:off x="0" y="0"/>
              <a:ext cx="362496" cy="1364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UX Designer</a:t>
              </a:r>
            </a:p>
          </p:txBody>
        </p:sp>
      </p:grpSp>
      <p:grpSp>
        <p:nvGrpSpPr>
          <p:cNvPr id="237" name="Group 10">
            <a:extLst>
              <a:ext uri="{FF2B5EF4-FFF2-40B4-BE49-F238E27FC236}">
                <a16:creationId xmlns:a16="http://schemas.microsoft.com/office/drawing/2014/main" id="{C7B69616-029A-1E1E-4B90-B426394E43B9}"/>
              </a:ext>
            </a:extLst>
          </p:cNvPr>
          <p:cNvGrpSpPr/>
          <p:nvPr/>
        </p:nvGrpSpPr>
        <p:grpSpPr>
          <a:xfrm>
            <a:off x="5074217" y="2376449"/>
            <a:ext cx="1376352" cy="517970"/>
            <a:chOff x="0" y="0"/>
            <a:chExt cx="362496" cy="136420"/>
          </a:xfrm>
        </p:grpSpPr>
        <p:sp>
          <p:nvSpPr>
            <p:cNvPr id="238" name="Freeform 11">
              <a:extLst>
                <a:ext uri="{FF2B5EF4-FFF2-40B4-BE49-F238E27FC236}">
                  <a16:creationId xmlns:a16="http://schemas.microsoft.com/office/drawing/2014/main" id="{8DBA1DAD-FCB2-516E-5FE3-A842FCAED649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TextBox 12">
              <a:extLst>
                <a:ext uri="{FF2B5EF4-FFF2-40B4-BE49-F238E27FC236}">
                  <a16:creationId xmlns:a16="http://schemas.microsoft.com/office/drawing/2014/main" id="{9C42D857-4B89-6EF1-22C9-C6ED31E8D23A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Design</a:t>
              </a:r>
            </a:p>
          </p:txBody>
        </p:sp>
      </p:grpSp>
      <p:grpSp>
        <p:nvGrpSpPr>
          <p:cNvPr id="240" name="Group 13">
            <a:extLst>
              <a:ext uri="{FF2B5EF4-FFF2-40B4-BE49-F238E27FC236}">
                <a16:creationId xmlns:a16="http://schemas.microsoft.com/office/drawing/2014/main" id="{BBC54C33-D547-F774-1C75-95C9B0F29B6E}"/>
              </a:ext>
            </a:extLst>
          </p:cNvPr>
          <p:cNvGrpSpPr/>
          <p:nvPr/>
        </p:nvGrpSpPr>
        <p:grpSpPr>
          <a:xfrm>
            <a:off x="6740498" y="1715605"/>
            <a:ext cx="1376352" cy="517970"/>
            <a:chOff x="0" y="0"/>
            <a:chExt cx="362496" cy="136420"/>
          </a:xfrm>
        </p:grpSpPr>
        <p:sp>
          <p:nvSpPr>
            <p:cNvPr id="241" name="Freeform 14">
              <a:extLst>
                <a:ext uri="{FF2B5EF4-FFF2-40B4-BE49-F238E27FC236}">
                  <a16:creationId xmlns:a16="http://schemas.microsoft.com/office/drawing/2014/main" id="{5B8831A1-9CE5-50B7-E242-F413FCC09F96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TextBox 15">
              <a:extLst>
                <a:ext uri="{FF2B5EF4-FFF2-40B4-BE49-F238E27FC236}">
                  <a16:creationId xmlns:a16="http://schemas.microsoft.com/office/drawing/2014/main" id="{BAE5A0B7-7798-D4DD-97B7-31871AA40624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Educator</a:t>
              </a:r>
            </a:p>
          </p:txBody>
        </p:sp>
      </p:grpSp>
      <p:grpSp>
        <p:nvGrpSpPr>
          <p:cNvPr id="243" name="Group 16">
            <a:extLst>
              <a:ext uri="{FF2B5EF4-FFF2-40B4-BE49-F238E27FC236}">
                <a16:creationId xmlns:a16="http://schemas.microsoft.com/office/drawing/2014/main" id="{BE5BC6EE-37A0-EBCA-36B7-A6BEA6D190A3}"/>
              </a:ext>
            </a:extLst>
          </p:cNvPr>
          <p:cNvGrpSpPr/>
          <p:nvPr/>
        </p:nvGrpSpPr>
        <p:grpSpPr>
          <a:xfrm>
            <a:off x="6740498" y="2376451"/>
            <a:ext cx="1376352" cy="737045"/>
            <a:chOff x="0" y="0"/>
            <a:chExt cx="362496" cy="194119"/>
          </a:xfrm>
        </p:grpSpPr>
        <p:sp>
          <p:nvSpPr>
            <p:cNvPr id="244" name="Freeform 17">
              <a:extLst>
                <a:ext uri="{FF2B5EF4-FFF2-40B4-BE49-F238E27FC236}">
                  <a16:creationId xmlns:a16="http://schemas.microsoft.com/office/drawing/2014/main" id="{AD0D0634-95C3-3AAC-EBCD-E583987F181B}"/>
                </a:ext>
              </a:extLst>
            </p:cNvPr>
            <p:cNvSpPr/>
            <p:nvPr/>
          </p:nvSpPr>
          <p:spPr>
            <a:xfrm>
              <a:off x="0" y="0"/>
              <a:ext cx="362496" cy="194119"/>
            </a:xfrm>
            <a:custGeom>
              <a:avLst/>
              <a:gdLst/>
              <a:ahLst/>
              <a:cxnLst/>
              <a:rect l="l" t="t" r="r" b="b"/>
              <a:pathLst>
                <a:path w="362496" h="194119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65994"/>
                  </a:lnTo>
                  <a:cubicBezTo>
                    <a:pt x="362496" y="173453"/>
                    <a:pt x="359533" y="180607"/>
                    <a:pt x="354258" y="185881"/>
                  </a:cubicBezTo>
                  <a:cubicBezTo>
                    <a:pt x="348984" y="191156"/>
                    <a:pt x="341830" y="194119"/>
                    <a:pt x="334371" y="194119"/>
                  </a:cubicBezTo>
                  <a:lnTo>
                    <a:pt x="28125" y="194119"/>
                  </a:lnTo>
                  <a:cubicBezTo>
                    <a:pt x="20666" y="194119"/>
                    <a:pt x="13512" y="191156"/>
                    <a:pt x="8238" y="185881"/>
                  </a:cubicBezTo>
                  <a:cubicBezTo>
                    <a:pt x="2963" y="180607"/>
                    <a:pt x="0" y="173453"/>
                    <a:pt x="0" y="165994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TextBox 18">
              <a:extLst>
                <a:ext uri="{FF2B5EF4-FFF2-40B4-BE49-F238E27FC236}">
                  <a16:creationId xmlns:a16="http://schemas.microsoft.com/office/drawing/2014/main" id="{C00A46D7-E907-C933-AE74-97634695C0F0}"/>
                </a:ext>
              </a:extLst>
            </p:cNvPr>
            <p:cNvSpPr txBox="1"/>
            <p:nvPr/>
          </p:nvSpPr>
          <p:spPr>
            <a:xfrm>
              <a:off x="0" y="0"/>
              <a:ext cx="3624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Learning &amp;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Development</a:t>
              </a:r>
            </a:p>
          </p:txBody>
        </p:sp>
      </p:grpSp>
      <p:grpSp>
        <p:nvGrpSpPr>
          <p:cNvPr id="246" name="Group 19">
            <a:extLst>
              <a:ext uri="{FF2B5EF4-FFF2-40B4-BE49-F238E27FC236}">
                <a16:creationId xmlns:a16="http://schemas.microsoft.com/office/drawing/2014/main" id="{5B72BFFE-7159-3203-823E-D8F3D7DF1516}"/>
              </a:ext>
            </a:extLst>
          </p:cNvPr>
          <p:cNvGrpSpPr/>
          <p:nvPr/>
        </p:nvGrpSpPr>
        <p:grpSpPr>
          <a:xfrm>
            <a:off x="8462378" y="1715605"/>
            <a:ext cx="1376352" cy="1178816"/>
            <a:chOff x="0" y="0"/>
            <a:chExt cx="1835136" cy="1571754"/>
          </a:xfrm>
        </p:grpSpPr>
        <p:grpSp>
          <p:nvGrpSpPr>
            <p:cNvPr id="247" name="Group 20">
              <a:extLst>
                <a:ext uri="{FF2B5EF4-FFF2-40B4-BE49-F238E27FC236}">
                  <a16:creationId xmlns:a16="http://schemas.microsoft.com/office/drawing/2014/main" id="{3501879F-372C-88E1-8C2D-AA2F9B3F092B}"/>
                </a:ext>
              </a:extLst>
            </p:cNvPr>
            <p:cNvGrpSpPr/>
            <p:nvPr/>
          </p:nvGrpSpPr>
          <p:grpSpPr>
            <a:xfrm>
              <a:off x="0" y="0"/>
              <a:ext cx="1835136" cy="690627"/>
              <a:chOff x="0" y="0"/>
              <a:chExt cx="362496" cy="136420"/>
            </a:xfrm>
          </p:grpSpPr>
          <p:sp>
            <p:nvSpPr>
              <p:cNvPr id="251" name="Freeform 21">
                <a:extLst>
                  <a:ext uri="{FF2B5EF4-FFF2-40B4-BE49-F238E27FC236}">
                    <a16:creationId xmlns:a16="http://schemas.microsoft.com/office/drawing/2014/main" id="{EA8358D1-AFE8-B004-A6D1-DC2C98CCEF1D}"/>
                  </a:ext>
                </a:extLst>
              </p:cNvPr>
              <p:cNvSpPr/>
              <p:nvPr/>
            </p:nvSpPr>
            <p:spPr>
              <a:xfrm>
                <a:off x="0" y="0"/>
                <a:ext cx="362496" cy="136420"/>
              </a:xfrm>
              <a:custGeom>
                <a:avLst/>
                <a:gdLst/>
                <a:ahLst/>
                <a:cxnLst/>
                <a:rect l="l" t="t" r="r" b="b"/>
                <a:pathLst>
                  <a:path w="362496" h="136420">
                    <a:moveTo>
                      <a:pt x="28125" y="0"/>
                    </a:moveTo>
                    <a:lnTo>
                      <a:pt x="334371" y="0"/>
                    </a:lnTo>
                    <a:cubicBezTo>
                      <a:pt x="341830" y="0"/>
                      <a:pt x="348984" y="2963"/>
                      <a:pt x="354258" y="8238"/>
                    </a:cubicBezTo>
                    <a:cubicBezTo>
                      <a:pt x="359533" y="13512"/>
                      <a:pt x="362496" y="20666"/>
                      <a:pt x="362496" y="28125"/>
                    </a:cubicBezTo>
                    <a:lnTo>
                      <a:pt x="362496" y="108295"/>
                    </a:lnTo>
                    <a:cubicBezTo>
                      <a:pt x="362496" y="115755"/>
                      <a:pt x="359533" y="122908"/>
                      <a:pt x="354258" y="128183"/>
                    </a:cubicBezTo>
                    <a:cubicBezTo>
                      <a:pt x="348984" y="133457"/>
                      <a:pt x="341830" y="136420"/>
                      <a:pt x="334371" y="136420"/>
                    </a:cubicBezTo>
                    <a:lnTo>
                      <a:pt x="28125" y="136420"/>
                    </a:lnTo>
                    <a:cubicBezTo>
                      <a:pt x="20666" y="136420"/>
                      <a:pt x="13512" y="133457"/>
                      <a:pt x="8238" y="128183"/>
                    </a:cubicBezTo>
                    <a:cubicBezTo>
                      <a:pt x="2963" y="122908"/>
                      <a:pt x="0" y="115755"/>
                      <a:pt x="0" y="108295"/>
                    </a:cubicBezTo>
                    <a:lnTo>
                      <a:pt x="0" y="28125"/>
                    </a:lnTo>
                    <a:cubicBezTo>
                      <a:pt x="0" y="20666"/>
                      <a:pt x="2963" y="13512"/>
                      <a:pt x="8238" y="8238"/>
                    </a:cubicBezTo>
                    <a:cubicBezTo>
                      <a:pt x="13512" y="2963"/>
                      <a:pt x="20666" y="0"/>
                      <a:pt x="28125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TextBox 22">
                <a:extLst>
                  <a:ext uri="{FF2B5EF4-FFF2-40B4-BE49-F238E27FC236}">
                    <a16:creationId xmlns:a16="http://schemas.microsoft.com/office/drawing/2014/main" id="{A98E8B92-04D4-73FC-2610-C827078C8358}"/>
                  </a:ext>
                </a:extLst>
              </p:cNvPr>
              <p:cNvSpPr txBox="1"/>
              <p:nvPr/>
            </p:nvSpPr>
            <p:spPr>
              <a:xfrm>
                <a:off x="0" y="0"/>
                <a:ext cx="362496" cy="13642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Healthcare</a:t>
                </a:r>
              </a:p>
            </p:txBody>
          </p:sp>
        </p:grpSp>
        <p:grpSp>
          <p:nvGrpSpPr>
            <p:cNvPr id="248" name="Group 23">
              <a:extLst>
                <a:ext uri="{FF2B5EF4-FFF2-40B4-BE49-F238E27FC236}">
                  <a16:creationId xmlns:a16="http://schemas.microsoft.com/office/drawing/2014/main" id="{1874F12A-F80D-E841-4125-0AB121475703}"/>
                </a:ext>
              </a:extLst>
            </p:cNvPr>
            <p:cNvGrpSpPr/>
            <p:nvPr/>
          </p:nvGrpSpPr>
          <p:grpSpPr>
            <a:xfrm>
              <a:off x="0" y="881127"/>
              <a:ext cx="1835136" cy="690627"/>
              <a:chOff x="0" y="0"/>
              <a:chExt cx="362496" cy="136420"/>
            </a:xfrm>
          </p:grpSpPr>
          <p:sp>
            <p:nvSpPr>
              <p:cNvPr id="249" name="Freeform 24">
                <a:extLst>
                  <a:ext uri="{FF2B5EF4-FFF2-40B4-BE49-F238E27FC236}">
                    <a16:creationId xmlns:a16="http://schemas.microsoft.com/office/drawing/2014/main" id="{3C479447-3EF3-C358-E19D-206FD23BDD35}"/>
                  </a:ext>
                </a:extLst>
              </p:cNvPr>
              <p:cNvSpPr/>
              <p:nvPr/>
            </p:nvSpPr>
            <p:spPr>
              <a:xfrm>
                <a:off x="0" y="0"/>
                <a:ext cx="362496" cy="136420"/>
              </a:xfrm>
              <a:custGeom>
                <a:avLst/>
                <a:gdLst/>
                <a:ahLst/>
                <a:cxnLst/>
                <a:rect l="l" t="t" r="r" b="b"/>
                <a:pathLst>
                  <a:path w="362496" h="136420">
                    <a:moveTo>
                      <a:pt x="28125" y="0"/>
                    </a:moveTo>
                    <a:lnTo>
                      <a:pt x="334371" y="0"/>
                    </a:lnTo>
                    <a:cubicBezTo>
                      <a:pt x="341830" y="0"/>
                      <a:pt x="348984" y="2963"/>
                      <a:pt x="354258" y="8238"/>
                    </a:cubicBezTo>
                    <a:cubicBezTo>
                      <a:pt x="359533" y="13512"/>
                      <a:pt x="362496" y="20666"/>
                      <a:pt x="362496" y="28125"/>
                    </a:cubicBezTo>
                    <a:lnTo>
                      <a:pt x="362496" y="108295"/>
                    </a:lnTo>
                    <a:cubicBezTo>
                      <a:pt x="362496" y="115755"/>
                      <a:pt x="359533" y="122908"/>
                      <a:pt x="354258" y="128183"/>
                    </a:cubicBezTo>
                    <a:cubicBezTo>
                      <a:pt x="348984" y="133457"/>
                      <a:pt x="341830" y="136420"/>
                      <a:pt x="334371" y="136420"/>
                    </a:cubicBezTo>
                    <a:lnTo>
                      <a:pt x="28125" y="136420"/>
                    </a:lnTo>
                    <a:cubicBezTo>
                      <a:pt x="20666" y="136420"/>
                      <a:pt x="13512" y="133457"/>
                      <a:pt x="8238" y="128183"/>
                    </a:cubicBezTo>
                    <a:cubicBezTo>
                      <a:pt x="2963" y="122908"/>
                      <a:pt x="0" y="115755"/>
                      <a:pt x="0" y="108295"/>
                    </a:cubicBezTo>
                    <a:lnTo>
                      <a:pt x="0" y="28125"/>
                    </a:lnTo>
                    <a:cubicBezTo>
                      <a:pt x="0" y="20666"/>
                      <a:pt x="2963" y="13512"/>
                      <a:pt x="8238" y="8238"/>
                    </a:cubicBezTo>
                    <a:cubicBezTo>
                      <a:pt x="13512" y="2963"/>
                      <a:pt x="20666" y="0"/>
                      <a:pt x="28125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TextBox 25">
                <a:extLst>
                  <a:ext uri="{FF2B5EF4-FFF2-40B4-BE49-F238E27FC236}">
                    <a16:creationId xmlns:a16="http://schemas.microsoft.com/office/drawing/2014/main" id="{1B32EA86-FC33-8EF6-E6D4-BA3ADEAFE7DD}"/>
                  </a:ext>
                </a:extLst>
              </p:cNvPr>
              <p:cNvSpPr txBox="1"/>
              <p:nvPr/>
            </p:nvSpPr>
            <p:spPr>
              <a:xfrm>
                <a:off x="0" y="0"/>
                <a:ext cx="362496" cy="13642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AI+</a:t>
                </a:r>
              </a:p>
              <a:p>
                <a:pPr marL="0" marR="0" lvl="0" indent="0" algn="ctr" defTabSz="914490" rtl="0" eaLnBrk="1" fontAlgn="auto" latinLnBrk="0" hangingPunct="1">
                  <a:lnSpc>
                    <a:spcPts val="17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252939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Government</a:t>
                </a:r>
              </a:p>
            </p:txBody>
          </p:sp>
        </p:grpSp>
      </p:grpSp>
      <p:grpSp>
        <p:nvGrpSpPr>
          <p:cNvPr id="253" name="Group 65">
            <a:extLst>
              <a:ext uri="{FF2B5EF4-FFF2-40B4-BE49-F238E27FC236}">
                <a16:creationId xmlns:a16="http://schemas.microsoft.com/office/drawing/2014/main" id="{97D85116-7360-5183-3B07-4E58646F9EAE}"/>
              </a:ext>
            </a:extLst>
          </p:cNvPr>
          <p:cNvGrpSpPr/>
          <p:nvPr/>
        </p:nvGrpSpPr>
        <p:grpSpPr>
          <a:xfrm>
            <a:off x="1775142" y="1715605"/>
            <a:ext cx="1428750" cy="517970"/>
            <a:chOff x="0" y="0"/>
            <a:chExt cx="376296" cy="136420"/>
          </a:xfrm>
        </p:grpSpPr>
        <p:sp>
          <p:nvSpPr>
            <p:cNvPr id="254" name="Freeform 66">
              <a:extLst>
                <a:ext uri="{FF2B5EF4-FFF2-40B4-BE49-F238E27FC236}">
                  <a16:creationId xmlns:a16="http://schemas.microsoft.com/office/drawing/2014/main" id="{DFEDAFD2-9394-7D28-9042-669EA0A68B71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TextBox 67">
              <a:extLst>
                <a:ext uri="{FF2B5EF4-FFF2-40B4-BE49-F238E27FC236}">
                  <a16:creationId xmlns:a16="http://schemas.microsoft.com/office/drawing/2014/main" id="{270B5BB9-2152-B27A-DCA7-5349A70CA626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Sales</a:t>
              </a:r>
            </a:p>
          </p:txBody>
        </p:sp>
      </p:grpSp>
      <p:grpSp>
        <p:nvGrpSpPr>
          <p:cNvPr id="256" name="Group 68">
            <a:extLst>
              <a:ext uri="{FF2B5EF4-FFF2-40B4-BE49-F238E27FC236}">
                <a16:creationId xmlns:a16="http://schemas.microsoft.com/office/drawing/2014/main" id="{8E9DA03F-B448-7989-100C-345D4DDE5F08}"/>
              </a:ext>
            </a:extLst>
          </p:cNvPr>
          <p:cNvGrpSpPr/>
          <p:nvPr/>
        </p:nvGrpSpPr>
        <p:grpSpPr>
          <a:xfrm>
            <a:off x="1775142" y="2292674"/>
            <a:ext cx="1428750" cy="517970"/>
            <a:chOff x="0" y="0"/>
            <a:chExt cx="376296" cy="136420"/>
          </a:xfrm>
        </p:grpSpPr>
        <p:sp>
          <p:nvSpPr>
            <p:cNvPr id="257" name="Freeform 69">
              <a:extLst>
                <a:ext uri="{FF2B5EF4-FFF2-40B4-BE49-F238E27FC236}">
                  <a16:creationId xmlns:a16="http://schemas.microsoft.com/office/drawing/2014/main" id="{0FB21D9A-FA48-394A-9719-A239D88F54AB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TextBox 70">
              <a:extLst>
                <a:ext uri="{FF2B5EF4-FFF2-40B4-BE49-F238E27FC236}">
                  <a16:creationId xmlns:a16="http://schemas.microsoft.com/office/drawing/2014/main" id="{A29EBD13-FDD6-9372-CDFD-400AEB1A2C83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Marketing</a:t>
              </a:r>
            </a:p>
          </p:txBody>
        </p:sp>
      </p:grpSp>
      <p:grpSp>
        <p:nvGrpSpPr>
          <p:cNvPr id="259" name="Group 71">
            <a:extLst>
              <a:ext uri="{FF2B5EF4-FFF2-40B4-BE49-F238E27FC236}">
                <a16:creationId xmlns:a16="http://schemas.microsoft.com/office/drawing/2014/main" id="{A9E16B79-D934-5D33-DC81-0BB38E329C91}"/>
              </a:ext>
            </a:extLst>
          </p:cNvPr>
          <p:cNvGrpSpPr/>
          <p:nvPr/>
        </p:nvGrpSpPr>
        <p:grpSpPr>
          <a:xfrm>
            <a:off x="1775142" y="2904286"/>
            <a:ext cx="1428750" cy="518036"/>
            <a:chOff x="0" y="0"/>
            <a:chExt cx="376296" cy="136438"/>
          </a:xfrm>
        </p:grpSpPr>
        <p:sp>
          <p:nvSpPr>
            <p:cNvPr id="260" name="Freeform 72">
              <a:extLst>
                <a:ext uri="{FF2B5EF4-FFF2-40B4-BE49-F238E27FC236}">
                  <a16:creationId xmlns:a16="http://schemas.microsoft.com/office/drawing/2014/main" id="{FA5EA246-650D-A72D-1690-AA3C8B3C380B}"/>
                </a:ext>
              </a:extLst>
            </p:cNvPr>
            <p:cNvSpPr/>
            <p:nvPr/>
          </p:nvSpPr>
          <p:spPr>
            <a:xfrm>
              <a:off x="0" y="0"/>
              <a:ext cx="376296" cy="136438"/>
            </a:xfrm>
            <a:custGeom>
              <a:avLst/>
              <a:gdLst/>
              <a:ahLst/>
              <a:cxnLst/>
              <a:rect l="l" t="t" r="r" b="b"/>
              <a:pathLst>
                <a:path w="376296" h="136438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44"/>
                  </a:lnTo>
                  <a:cubicBezTo>
                    <a:pt x="376296" y="116530"/>
                    <a:pt x="373442" y="123421"/>
                    <a:pt x="368361" y="128502"/>
                  </a:cubicBezTo>
                  <a:cubicBezTo>
                    <a:pt x="363280" y="133583"/>
                    <a:pt x="356389" y="136438"/>
                    <a:pt x="349203" y="136438"/>
                  </a:cubicBezTo>
                  <a:lnTo>
                    <a:pt x="27093" y="136438"/>
                  </a:lnTo>
                  <a:cubicBezTo>
                    <a:pt x="19908" y="136438"/>
                    <a:pt x="13016" y="133583"/>
                    <a:pt x="7935" y="128502"/>
                  </a:cubicBezTo>
                  <a:cubicBezTo>
                    <a:pt x="2854" y="123421"/>
                    <a:pt x="0" y="116530"/>
                    <a:pt x="0" y="10934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TextBox 73">
              <a:extLst>
                <a:ext uri="{FF2B5EF4-FFF2-40B4-BE49-F238E27FC236}">
                  <a16:creationId xmlns:a16="http://schemas.microsoft.com/office/drawing/2014/main" id="{851B27CB-D665-16DC-320B-5F9D92715CE4}"/>
                </a:ext>
              </a:extLst>
            </p:cNvPr>
            <p:cNvSpPr txBox="1"/>
            <p:nvPr/>
          </p:nvSpPr>
          <p:spPr>
            <a:xfrm>
              <a:off x="0" y="0"/>
              <a:ext cx="376296" cy="1364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Researcher</a:t>
              </a:r>
            </a:p>
          </p:txBody>
        </p:sp>
      </p:grpSp>
      <p:grpSp>
        <p:nvGrpSpPr>
          <p:cNvPr id="262" name="Group 74">
            <a:extLst>
              <a:ext uri="{FF2B5EF4-FFF2-40B4-BE49-F238E27FC236}">
                <a16:creationId xmlns:a16="http://schemas.microsoft.com/office/drawing/2014/main" id="{6C8C1499-F2FF-08B4-9DAB-DFEB121CAD07}"/>
              </a:ext>
            </a:extLst>
          </p:cNvPr>
          <p:cNvGrpSpPr/>
          <p:nvPr/>
        </p:nvGrpSpPr>
        <p:grpSpPr>
          <a:xfrm>
            <a:off x="1775142" y="3501287"/>
            <a:ext cx="1428750" cy="737045"/>
            <a:chOff x="0" y="0"/>
            <a:chExt cx="376296" cy="194119"/>
          </a:xfrm>
        </p:grpSpPr>
        <p:sp>
          <p:nvSpPr>
            <p:cNvPr id="263" name="Freeform 75">
              <a:extLst>
                <a:ext uri="{FF2B5EF4-FFF2-40B4-BE49-F238E27FC236}">
                  <a16:creationId xmlns:a16="http://schemas.microsoft.com/office/drawing/2014/main" id="{6D1F9B25-38C5-CC20-4292-899E51281B08}"/>
                </a:ext>
              </a:extLst>
            </p:cNvPr>
            <p:cNvSpPr/>
            <p:nvPr/>
          </p:nvSpPr>
          <p:spPr>
            <a:xfrm>
              <a:off x="0" y="0"/>
              <a:ext cx="376296" cy="194119"/>
            </a:xfrm>
            <a:custGeom>
              <a:avLst/>
              <a:gdLst/>
              <a:ahLst/>
              <a:cxnLst/>
              <a:rect l="l" t="t" r="r" b="b"/>
              <a:pathLst>
                <a:path w="376296" h="194119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67026"/>
                  </a:lnTo>
                  <a:cubicBezTo>
                    <a:pt x="376296" y="174211"/>
                    <a:pt x="373442" y="181102"/>
                    <a:pt x="368361" y="186183"/>
                  </a:cubicBezTo>
                  <a:cubicBezTo>
                    <a:pt x="363280" y="191264"/>
                    <a:pt x="356389" y="194119"/>
                    <a:pt x="349203" y="194119"/>
                  </a:cubicBezTo>
                  <a:lnTo>
                    <a:pt x="27093" y="194119"/>
                  </a:lnTo>
                  <a:cubicBezTo>
                    <a:pt x="19908" y="194119"/>
                    <a:pt x="13016" y="191264"/>
                    <a:pt x="7935" y="186183"/>
                  </a:cubicBezTo>
                  <a:cubicBezTo>
                    <a:pt x="2854" y="181102"/>
                    <a:pt x="0" y="174211"/>
                    <a:pt x="0" y="167026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TextBox 76">
              <a:extLst>
                <a:ext uri="{FF2B5EF4-FFF2-40B4-BE49-F238E27FC236}">
                  <a16:creationId xmlns:a16="http://schemas.microsoft.com/office/drawing/2014/main" id="{6C25ED72-8557-CEEF-4081-EC3DED907C01}"/>
                </a:ext>
              </a:extLst>
            </p:cNvPr>
            <p:cNvSpPr txBox="1"/>
            <p:nvPr/>
          </p:nvSpPr>
          <p:spPr>
            <a:xfrm>
              <a:off x="0" y="0"/>
              <a:ext cx="376296" cy="19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Human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Resources</a:t>
              </a:r>
            </a:p>
          </p:txBody>
        </p:sp>
      </p:grpSp>
      <p:grpSp>
        <p:nvGrpSpPr>
          <p:cNvPr id="265" name="Group 77">
            <a:extLst>
              <a:ext uri="{FF2B5EF4-FFF2-40B4-BE49-F238E27FC236}">
                <a16:creationId xmlns:a16="http://schemas.microsoft.com/office/drawing/2014/main" id="{A0218DB0-67A6-8E7D-15D9-699B59B0E342}"/>
              </a:ext>
            </a:extLst>
          </p:cNvPr>
          <p:cNvGrpSpPr/>
          <p:nvPr/>
        </p:nvGrpSpPr>
        <p:grpSpPr>
          <a:xfrm>
            <a:off x="1775142" y="4331975"/>
            <a:ext cx="1428750" cy="517970"/>
            <a:chOff x="0" y="0"/>
            <a:chExt cx="376296" cy="136420"/>
          </a:xfrm>
        </p:grpSpPr>
        <p:sp>
          <p:nvSpPr>
            <p:cNvPr id="266" name="Freeform 78">
              <a:extLst>
                <a:ext uri="{FF2B5EF4-FFF2-40B4-BE49-F238E27FC236}">
                  <a16:creationId xmlns:a16="http://schemas.microsoft.com/office/drawing/2014/main" id="{27204CA3-FB5D-C329-8110-8E1C628514DC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TextBox 79">
              <a:extLst>
                <a:ext uri="{FF2B5EF4-FFF2-40B4-BE49-F238E27FC236}">
                  <a16:creationId xmlns:a16="http://schemas.microsoft.com/office/drawing/2014/main" id="{0850B035-5642-8CC1-E949-AD8DAF3014D6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Writer</a:t>
              </a:r>
            </a:p>
          </p:txBody>
        </p:sp>
      </p:grpSp>
      <p:grpSp>
        <p:nvGrpSpPr>
          <p:cNvPr id="268" name="Group 80">
            <a:extLst>
              <a:ext uri="{FF2B5EF4-FFF2-40B4-BE49-F238E27FC236}">
                <a16:creationId xmlns:a16="http://schemas.microsoft.com/office/drawing/2014/main" id="{933ADAB6-3007-0333-2A00-5EAF000C4E1E}"/>
              </a:ext>
            </a:extLst>
          </p:cNvPr>
          <p:cNvGrpSpPr/>
          <p:nvPr/>
        </p:nvGrpSpPr>
        <p:grpSpPr>
          <a:xfrm>
            <a:off x="1775142" y="4943587"/>
            <a:ext cx="1428750" cy="517970"/>
            <a:chOff x="0" y="0"/>
            <a:chExt cx="376296" cy="136420"/>
          </a:xfrm>
        </p:grpSpPr>
        <p:sp>
          <p:nvSpPr>
            <p:cNvPr id="269" name="Freeform 81">
              <a:extLst>
                <a:ext uri="{FF2B5EF4-FFF2-40B4-BE49-F238E27FC236}">
                  <a16:creationId xmlns:a16="http://schemas.microsoft.com/office/drawing/2014/main" id="{A36BA3BF-90AF-F25D-07D9-103AF92AC7F3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TextBox 82">
              <a:extLst>
                <a:ext uri="{FF2B5EF4-FFF2-40B4-BE49-F238E27FC236}">
                  <a16:creationId xmlns:a16="http://schemas.microsoft.com/office/drawing/2014/main" id="{5F4416BE-6586-AB58-03D4-C464A382043E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Supply Chain</a:t>
              </a:r>
            </a:p>
          </p:txBody>
        </p:sp>
      </p:grpSp>
      <p:grpSp>
        <p:nvGrpSpPr>
          <p:cNvPr id="271" name="Group 83">
            <a:extLst>
              <a:ext uri="{FF2B5EF4-FFF2-40B4-BE49-F238E27FC236}">
                <a16:creationId xmlns:a16="http://schemas.microsoft.com/office/drawing/2014/main" id="{D7AD08BA-A4F8-67AC-E33B-3636EBCF4A26}"/>
              </a:ext>
            </a:extLst>
          </p:cNvPr>
          <p:cNvGrpSpPr/>
          <p:nvPr/>
        </p:nvGrpSpPr>
        <p:grpSpPr>
          <a:xfrm>
            <a:off x="1775142" y="5589742"/>
            <a:ext cx="1428750" cy="565811"/>
            <a:chOff x="0" y="0"/>
            <a:chExt cx="375861" cy="148848"/>
          </a:xfrm>
        </p:grpSpPr>
        <p:sp>
          <p:nvSpPr>
            <p:cNvPr id="272" name="Freeform 84">
              <a:extLst>
                <a:ext uri="{FF2B5EF4-FFF2-40B4-BE49-F238E27FC236}">
                  <a16:creationId xmlns:a16="http://schemas.microsoft.com/office/drawing/2014/main" id="{1F7B64E6-0757-16B6-7415-E591A026C290}"/>
                </a:ext>
              </a:extLst>
            </p:cNvPr>
            <p:cNvSpPr/>
            <p:nvPr/>
          </p:nvSpPr>
          <p:spPr>
            <a:xfrm>
              <a:off x="0" y="0"/>
              <a:ext cx="375861" cy="148848"/>
            </a:xfrm>
            <a:custGeom>
              <a:avLst/>
              <a:gdLst/>
              <a:ahLst/>
              <a:cxnLst/>
              <a:rect l="l" t="t" r="r" b="b"/>
              <a:pathLst>
                <a:path w="375861" h="148848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21754"/>
                  </a:lnTo>
                  <a:cubicBezTo>
                    <a:pt x="375861" y="128940"/>
                    <a:pt x="373006" y="135831"/>
                    <a:pt x="367925" y="140912"/>
                  </a:cubicBezTo>
                  <a:cubicBezTo>
                    <a:pt x="362844" y="145993"/>
                    <a:pt x="355953" y="148848"/>
                    <a:pt x="348767" y="148848"/>
                  </a:cubicBezTo>
                  <a:lnTo>
                    <a:pt x="27093" y="148848"/>
                  </a:lnTo>
                  <a:cubicBezTo>
                    <a:pt x="19908" y="148848"/>
                    <a:pt x="13016" y="145993"/>
                    <a:pt x="7935" y="140912"/>
                  </a:cubicBezTo>
                  <a:cubicBezTo>
                    <a:pt x="2854" y="135831"/>
                    <a:pt x="0" y="128940"/>
                    <a:pt x="0" y="12175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TextBox 85">
              <a:extLst>
                <a:ext uri="{FF2B5EF4-FFF2-40B4-BE49-F238E27FC236}">
                  <a16:creationId xmlns:a16="http://schemas.microsoft.com/office/drawing/2014/main" id="{3FF05AB6-C9FF-39AA-7CFF-2D97B693D4B0}"/>
                </a:ext>
              </a:extLst>
            </p:cNvPr>
            <p:cNvSpPr txBox="1"/>
            <p:nvPr/>
          </p:nvSpPr>
          <p:spPr>
            <a:xfrm>
              <a:off x="0" y="0"/>
              <a:ext cx="375861" cy="1488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Finance</a:t>
              </a:r>
            </a:p>
          </p:txBody>
        </p:sp>
      </p:grpSp>
      <p:grpSp>
        <p:nvGrpSpPr>
          <p:cNvPr id="274" name="Group 86">
            <a:extLst>
              <a:ext uri="{FF2B5EF4-FFF2-40B4-BE49-F238E27FC236}">
                <a16:creationId xmlns:a16="http://schemas.microsoft.com/office/drawing/2014/main" id="{D1BF013F-9AC7-0CED-BEEF-D3B0696F761C}"/>
              </a:ext>
            </a:extLst>
          </p:cNvPr>
          <p:cNvGrpSpPr/>
          <p:nvPr/>
        </p:nvGrpSpPr>
        <p:grpSpPr>
          <a:xfrm>
            <a:off x="1775142" y="6234586"/>
            <a:ext cx="1428750" cy="737045"/>
            <a:chOff x="0" y="0"/>
            <a:chExt cx="375861" cy="193894"/>
          </a:xfrm>
        </p:grpSpPr>
        <p:sp>
          <p:nvSpPr>
            <p:cNvPr id="275" name="Freeform 87">
              <a:extLst>
                <a:ext uri="{FF2B5EF4-FFF2-40B4-BE49-F238E27FC236}">
                  <a16:creationId xmlns:a16="http://schemas.microsoft.com/office/drawing/2014/main" id="{689EB6D7-5F80-65B6-59D3-98266D0CBC23}"/>
                </a:ext>
              </a:extLst>
            </p:cNvPr>
            <p:cNvSpPr/>
            <p:nvPr/>
          </p:nvSpPr>
          <p:spPr>
            <a:xfrm>
              <a:off x="0" y="0"/>
              <a:ext cx="375861" cy="193894"/>
            </a:xfrm>
            <a:custGeom>
              <a:avLst/>
              <a:gdLst/>
              <a:ahLst/>
              <a:cxnLst/>
              <a:rect l="l" t="t" r="r" b="b"/>
              <a:pathLst>
                <a:path w="375861" h="193894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66801"/>
                  </a:lnTo>
                  <a:cubicBezTo>
                    <a:pt x="375861" y="181764"/>
                    <a:pt x="363731" y="193894"/>
                    <a:pt x="348767" y="193894"/>
                  </a:cubicBezTo>
                  <a:lnTo>
                    <a:pt x="27093" y="193894"/>
                  </a:lnTo>
                  <a:cubicBezTo>
                    <a:pt x="19908" y="193894"/>
                    <a:pt x="13016" y="191040"/>
                    <a:pt x="7935" y="185959"/>
                  </a:cubicBezTo>
                  <a:cubicBezTo>
                    <a:pt x="2854" y="180878"/>
                    <a:pt x="0" y="173986"/>
                    <a:pt x="0" y="166801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TextBox 88">
              <a:extLst>
                <a:ext uri="{FF2B5EF4-FFF2-40B4-BE49-F238E27FC236}">
                  <a16:creationId xmlns:a16="http://schemas.microsoft.com/office/drawing/2014/main" id="{5D2CF301-0A24-45CB-E933-4850A96F3E6D}"/>
                </a:ext>
              </a:extLst>
            </p:cNvPr>
            <p:cNvSpPr txBox="1"/>
            <p:nvPr/>
          </p:nvSpPr>
          <p:spPr>
            <a:xfrm>
              <a:off x="0" y="0"/>
              <a:ext cx="375861" cy="1938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Customer Service</a:t>
              </a:r>
            </a:p>
          </p:txBody>
        </p:sp>
      </p:grpSp>
      <p:grpSp>
        <p:nvGrpSpPr>
          <p:cNvPr id="277" name="Group 89">
            <a:extLst>
              <a:ext uri="{FF2B5EF4-FFF2-40B4-BE49-F238E27FC236}">
                <a16:creationId xmlns:a16="http://schemas.microsoft.com/office/drawing/2014/main" id="{687D3B9C-CD1B-2A80-87C9-EB552F11627D}"/>
              </a:ext>
            </a:extLst>
          </p:cNvPr>
          <p:cNvGrpSpPr/>
          <p:nvPr/>
        </p:nvGrpSpPr>
        <p:grpSpPr>
          <a:xfrm>
            <a:off x="1775142" y="7744658"/>
            <a:ext cx="1428750" cy="737045"/>
            <a:chOff x="0" y="0"/>
            <a:chExt cx="375861" cy="193894"/>
          </a:xfrm>
        </p:grpSpPr>
        <p:sp>
          <p:nvSpPr>
            <p:cNvPr id="278" name="Freeform 90">
              <a:extLst>
                <a:ext uri="{FF2B5EF4-FFF2-40B4-BE49-F238E27FC236}">
                  <a16:creationId xmlns:a16="http://schemas.microsoft.com/office/drawing/2014/main" id="{D01D5216-B690-9F31-6DF2-A31FEB7B1DAB}"/>
                </a:ext>
              </a:extLst>
            </p:cNvPr>
            <p:cNvSpPr/>
            <p:nvPr/>
          </p:nvSpPr>
          <p:spPr>
            <a:xfrm>
              <a:off x="0" y="0"/>
              <a:ext cx="375861" cy="193894"/>
            </a:xfrm>
            <a:custGeom>
              <a:avLst/>
              <a:gdLst/>
              <a:ahLst/>
              <a:cxnLst/>
              <a:rect l="l" t="t" r="r" b="b"/>
              <a:pathLst>
                <a:path w="375861" h="193894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66801"/>
                  </a:lnTo>
                  <a:cubicBezTo>
                    <a:pt x="375861" y="181764"/>
                    <a:pt x="363731" y="193894"/>
                    <a:pt x="348767" y="193894"/>
                  </a:cubicBezTo>
                  <a:lnTo>
                    <a:pt x="27093" y="193894"/>
                  </a:lnTo>
                  <a:cubicBezTo>
                    <a:pt x="19908" y="193894"/>
                    <a:pt x="13016" y="191040"/>
                    <a:pt x="7935" y="185959"/>
                  </a:cubicBezTo>
                  <a:cubicBezTo>
                    <a:pt x="2854" y="180878"/>
                    <a:pt x="0" y="173986"/>
                    <a:pt x="0" y="166801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TextBox 91">
              <a:extLst>
                <a:ext uri="{FF2B5EF4-FFF2-40B4-BE49-F238E27FC236}">
                  <a16:creationId xmlns:a16="http://schemas.microsoft.com/office/drawing/2014/main" id="{E11A2A58-4F4E-6702-B836-60A36B076D3E}"/>
                </a:ext>
              </a:extLst>
            </p:cNvPr>
            <p:cNvSpPr txBox="1"/>
            <p:nvPr/>
          </p:nvSpPr>
          <p:spPr>
            <a:xfrm>
              <a:off x="0" y="0"/>
              <a:ext cx="375861" cy="1938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Project Manager</a:t>
              </a:r>
            </a:p>
          </p:txBody>
        </p:sp>
      </p:grpSp>
      <p:grpSp>
        <p:nvGrpSpPr>
          <p:cNvPr id="280" name="Group 92">
            <a:extLst>
              <a:ext uri="{FF2B5EF4-FFF2-40B4-BE49-F238E27FC236}">
                <a16:creationId xmlns:a16="http://schemas.microsoft.com/office/drawing/2014/main" id="{45CA7986-1FF7-9BBF-BFF5-7117580E5573}"/>
              </a:ext>
            </a:extLst>
          </p:cNvPr>
          <p:cNvGrpSpPr/>
          <p:nvPr/>
        </p:nvGrpSpPr>
        <p:grpSpPr>
          <a:xfrm>
            <a:off x="1090230" y="9242848"/>
            <a:ext cx="1428750" cy="768764"/>
            <a:chOff x="-211108" y="-1165"/>
            <a:chExt cx="375861" cy="193894"/>
          </a:xfrm>
        </p:grpSpPr>
        <p:sp>
          <p:nvSpPr>
            <p:cNvPr id="281" name="Freeform 93">
              <a:extLst>
                <a:ext uri="{FF2B5EF4-FFF2-40B4-BE49-F238E27FC236}">
                  <a16:creationId xmlns:a16="http://schemas.microsoft.com/office/drawing/2014/main" id="{213B62C9-032A-C848-C75E-1CFA64F1ED25}"/>
                </a:ext>
              </a:extLst>
            </p:cNvPr>
            <p:cNvSpPr/>
            <p:nvPr/>
          </p:nvSpPr>
          <p:spPr>
            <a:xfrm>
              <a:off x="-211108" y="-1165"/>
              <a:ext cx="375861" cy="193894"/>
            </a:xfrm>
            <a:custGeom>
              <a:avLst/>
              <a:gdLst/>
              <a:ahLst/>
              <a:cxnLst/>
              <a:rect l="l" t="t" r="r" b="b"/>
              <a:pathLst>
                <a:path w="375861" h="193894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66801"/>
                  </a:lnTo>
                  <a:cubicBezTo>
                    <a:pt x="375861" y="181764"/>
                    <a:pt x="363731" y="193894"/>
                    <a:pt x="348767" y="193894"/>
                  </a:cubicBezTo>
                  <a:lnTo>
                    <a:pt x="27093" y="193894"/>
                  </a:lnTo>
                  <a:cubicBezTo>
                    <a:pt x="19908" y="193894"/>
                    <a:pt x="13016" y="191040"/>
                    <a:pt x="7935" y="185959"/>
                  </a:cubicBezTo>
                  <a:cubicBezTo>
                    <a:pt x="2854" y="180878"/>
                    <a:pt x="0" y="173986"/>
                    <a:pt x="0" y="166801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TextBox 94">
              <a:extLst>
                <a:ext uri="{FF2B5EF4-FFF2-40B4-BE49-F238E27FC236}">
                  <a16:creationId xmlns:a16="http://schemas.microsoft.com/office/drawing/2014/main" id="{09DB6A98-01C1-2397-FFE1-230F09EC814E}"/>
                </a:ext>
              </a:extLst>
            </p:cNvPr>
            <p:cNvSpPr txBox="1"/>
            <p:nvPr/>
          </p:nvSpPr>
          <p:spPr>
            <a:xfrm>
              <a:off x="-211108" y="-1165"/>
              <a:ext cx="375861" cy="1938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Product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Manager</a:t>
              </a:r>
            </a:p>
          </p:txBody>
        </p:sp>
      </p:grpSp>
      <p:grpSp>
        <p:nvGrpSpPr>
          <p:cNvPr id="283" name="Group 95">
            <a:extLst>
              <a:ext uri="{FF2B5EF4-FFF2-40B4-BE49-F238E27FC236}">
                <a16:creationId xmlns:a16="http://schemas.microsoft.com/office/drawing/2014/main" id="{C916287B-02B9-4347-6B79-F252724B9378}"/>
              </a:ext>
            </a:extLst>
          </p:cNvPr>
          <p:cNvGrpSpPr/>
          <p:nvPr/>
        </p:nvGrpSpPr>
        <p:grpSpPr>
          <a:xfrm>
            <a:off x="1775142" y="7099816"/>
            <a:ext cx="1428750" cy="565811"/>
            <a:chOff x="0" y="0"/>
            <a:chExt cx="375861" cy="148848"/>
          </a:xfrm>
        </p:grpSpPr>
        <p:sp>
          <p:nvSpPr>
            <p:cNvPr id="284" name="Freeform 96">
              <a:extLst>
                <a:ext uri="{FF2B5EF4-FFF2-40B4-BE49-F238E27FC236}">
                  <a16:creationId xmlns:a16="http://schemas.microsoft.com/office/drawing/2014/main" id="{73A64023-D2EF-9DAE-2A5F-358991350424}"/>
                </a:ext>
              </a:extLst>
            </p:cNvPr>
            <p:cNvSpPr/>
            <p:nvPr/>
          </p:nvSpPr>
          <p:spPr>
            <a:xfrm>
              <a:off x="0" y="0"/>
              <a:ext cx="375861" cy="148848"/>
            </a:xfrm>
            <a:custGeom>
              <a:avLst/>
              <a:gdLst/>
              <a:ahLst/>
              <a:cxnLst/>
              <a:rect l="l" t="t" r="r" b="b"/>
              <a:pathLst>
                <a:path w="375861" h="148848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21754"/>
                  </a:lnTo>
                  <a:cubicBezTo>
                    <a:pt x="375861" y="128940"/>
                    <a:pt x="373006" y="135831"/>
                    <a:pt x="367925" y="140912"/>
                  </a:cubicBezTo>
                  <a:cubicBezTo>
                    <a:pt x="362844" y="145993"/>
                    <a:pt x="355953" y="148848"/>
                    <a:pt x="348767" y="148848"/>
                  </a:cubicBezTo>
                  <a:lnTo>
                    <a:pt x="27093" y="148848"/>
                  </a:lnTo>
                  <a:cubicBezTo>
                    <a:pt x="19908" y="148848"/>
                    <a:pt x="13016" y="145993"/>
                    <a:pt x="7935" y="140912"/>
                  </a:cubicBezTo>
                  <a:cubicBezTo>
                    <a:pt x="2854" y="135831"/>
                    <a:pt x="0" y="128940"/>
                    <a:pt x="0" y="12175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TextBox 97">
              <a:extLst>
                <a:ext uri="{FF2B5EF4-FFF2-40B4-BE49-F238E27FC236}">
                  <a16:creationId xmlns:a16="http://schemas.microsoft.com/office/drawing/2014/main" id="{2D757DF1-BD31-951D-A8C6-D595A3F996A8}"/>
                </a:ext>
              </a:extLst>
            </p:cNvPr>
            <p:cNvSpPr txBox="1"/>
            <p:nvPr/>
          </p:nvSpPr>
          <p:spPr>
            <a:xfrm>
              <a:off x="0" y="0"/>
              <a:ext cx="375861" cy="1488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Legal</a:t>
              </a:r>
            </a:p>
          </p:txBody>
        </p:sp>
      </p:grpSp>
      <p:sp>
        <p:nvSpPr>
          <p:cNvPr id="286" name="AutoShape 101">
            <a:extLst>
              <a:ext uri="{FF2B5EF4-FFF2-40B4-BE49-F238E27FC236}">
                <a16:creationId xmlns:a16="http://schemas.microsoft.com/office/drawing/2014/main" id="{D123B829-6364-D1F4-D2B6-0814C8D37119}"/>
              </a:ext>
            </a:extLst>
          </p:cNvPr>
          <p:cNvSpPr/>
          <p:nvPr/>
        </p:nvSpPr>
        <p:spPr>
          <a:xfrm flipV="1">
            <a:off x="1658462" y="1473478"/>
            <a:ext cx="0" cy="7583252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87" name="AutoShape 102">
            <a:extLst>
              <a:ext uri="{FF2B5EF4-FFF2-40B4-BE49-F238E27FC236}">
                <a16:creationId xmlns:a16="http://schemas.microsoft.com/office/drawing/2014/main" id="{10443544-8C9E-0484-455A-279942D91748}"/>
              </a:ext>
            </a:extLst>
          </p:cNvPr>
          <p:cNvSpPr/>
          <p:nvPr/>
        </p:nvSpPr>
        <p:spPr>
          <a:xfrm flipV="1">
            <a:off x="4982687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88" name="AutoShape 103">
            <a:extLst>
              <a:ext uri="{FF2B5EF4-FFF2-40B4-BE49-F238E27FC236}">
                <a16:creationId xmlns:a16="http://schemas.microsoft.com/office/drawing/2014/main" id="{CE16B14F-6502-67A9-9F8D-10DF70CDB64E}"/>
              </a:ext>
            </a:extLst>
          </p:cNvPr>
          <p:cNvSpPr/>
          <p:nvPr/>
        </p:nvSpPr>
        <p:spPr>
          <a:xfrm flipV="1">
            <a:off x="3320573" y="1473476"/>
            <a:ext cx="0" cy="758325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89" name="AutoShape 104">
            <a:extLst>
              <a:ext uri="{FF2B5EF4-FFF2-40B4-BE49-F238E27FC236}">
                <a16:creationId xmlns:a16="http://schemas.microsoft.com/office/drawing/2014/main" id="{AD92A01C-30A8-3BDA-7F6F-A88A04B24B45}"/>
              </a:ext>
            </a:extLst>
          </p:cNvPr>
          <p:cNvSpPr/>
          <p:nvPr/>
        </p:nvSpPr>
        <p:spPr>
          <a:xfrm flipV="1">
            <a:off x="6542100" y="1473477"/>
            <a:ext cx="0" cy="836608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0" name="AutoShape 105">
            <a:extLst>
              <a:ext uri="{FF2B5EF4-FFF2-40B4-BE49-F238E27FC236}">
                <a16:creationId xmlns:a16="http://schemas.microsoft.com/office/drawing/2014/main" id="{335335D0-2859-06DB-07CE-628082036FB4}"/>
              </a:ext>
            </a:extLst>
          </p:cNvPr>
          <p:cNvSpPr/>
          <p:nvPr/>
        </p:nvSpPr>
        <p:spPr>
          <a:xfrm flipV="1">
            <a:off x="8315246" y="1473479"/>
            <a:ext cx="0" cy="7975715"/>
          </a:xfrm>
          <a:prstGeom prst="line">
            <a:avLst/>
          </a:prstGeom>
          <a:ln w="38100" cap="flat">
            <a:solidFill>
              <a:srgbClr val="9FA0A4">
                <a:alpha val="25490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91" name="Group 106">
            <a:extLst>
              <a:ext uri="{FF2B5EF4-FFF2-40B4-BE49-F238E27FC236}">
                <a16:creationId xmlns:a16="http://schemas.microsoft.com/office/drawing/2014/main" id="{37EFFFE7-8C8A-E337-BD89-28369223036B}"/>
              </a:ext>
            </a:extLst>
          </p:cNvPr>
          <p:cNvGrpSpPr/>
          <p:nvPr/>
        </p:nvGrpSpPr>
        <p:grpSpPr>
          <a:xfrm>
            <a:off x="3463454" y="1715605"/>
            <a:ext cx="1376352" cy="517970"/>
            <a:chOff x="0" y="0"/>
            <a:chExt cx="362496" cy="136420"/>
          </a:xfrm>
        </p:grpSpPr>
        <p:sp>
          <p:nvSpPr>
            <p:cNvPr id="292" name="Freeform 107">
              <a:extLst>
                <a:ext uri="{FF2B5EF4-FFF2-40B4-BE49-F238E27FC236}">
                  <a16:creationId xmlns:a16="http://schemas.microsoft.com/office/drawing/2014/main" id="{728D23EE-1ACE-04D8-C0CF-312890DCF737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TextBox 108">
              <a:extLst>
                <a:ext uri="{FF2B5EF4-FFF2-40B4-BE49-F238E27FC236}">
                  <a16:creationId xmlns:a16="http://schemas.microsoft.com/office/drawing/2014/main" id="{5A6E31CE-BFF1-42F3-F54D-E0C7D6906C48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Everyone</a:t>
              </a:r>
            </a:p>
          </p:txBody>
        </p:sp>
      </p:grpSp>
      <p:grpSp>
        <p:nvGrpSpPr>
          <p:cNvPr id="294" name="Group 109">
            <a:extLst>
              <a:ext uri="{FF2B5EF4-FFF2-40B4-BE49-F238E27FC236}">
                <a16:creationId xmlns:a16="http://schemas.microsoft.com/office/drawing/2014/main" id="{6E008621-B1F1-348E-19CC-4245F7D0382D}"/>
              </a:ext>
            </a:extLst>
          </p:cNvPr>
          <p:cNvGrpSpPr/>
          <p:nvPr/>
        </p:nvGrpSpPr>
        <p:grpSpPr>
          <a:xfrm>
            <a:off x="3463454" y="2376449"/>
            <a:ext cx="1376352" cy="517970"/>
            <a:chOff x="0" y="0"/>
            <a:chExt cx="362496" cy="136420"/>
          </a:xfrm>
        </p:grpSpPr>
        <p:sp>
          <p:nvSpPr>
            <p:cNvPr id="295" name="Freeform 110">
              <a:extLst>
                <a:ext uri="{FF2B5EF4-FFF2-40B4-BE49-F238E27FC236}">
                  <a16:creationId xmlns:a16="http://schemas.microsoft.com/office/drawing/2014/main" id="{69FA748E-EAE0-31DC-E5FE-B129CD6B136D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TextBox 111">
              <a:extLst>
                <a:ext uri="{FF2B5EF4-FFF2-40B4-BE49-F238E27FC236}">
                  <a16:creationId xmlns:a16="http://schemas.microsoft.com/office/drawing/2014/main" id="{1D388E68-3FB3-674A-1EE7-D6B1A27B31A9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Blockchain+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Executive</a:t>
              </a:r>
            </a:p>
          </p:txBody>
        </p:sp>
      </p:grpSp>
      <p:grpSp>
        <p:nvGrpSpPr>
          <p:cNvPr id="297" name="Group 112">
            <a:extLst>
              <a:ext uri="{FF2B5EF4-FFF2-40B4-BE49-F238E27FC236}">
                <a16:creationId xmlns:a16="http://schemas.microsoft.com/office/drawing/2014/main" id="{BA97524C-3FB4-F4CC-8239-03ED1DDA93FF}"/>
              </a:ext>
            </a:extLst>
          </p:cNvPr>
          <p:cNvGrpSpPr/>
          <p:nvPr/>
        </p:nvGrpSpPr>
        <p:grpSpPr>
          <a:xfrm>
            <a:off x="3463454" y="3037295"/>
            <a:ext cx="1376352" cy="517970"/>
            <a:chOff x="0" y="0"/>
            <a:chExt cx="362496" cy="136420"/>
          </a:xfrm>
        </p:grpSpPr>
        <p:sp>
          <p:nvSpPr>
            <p:cNvPr id="298" name="Freeform 113">
              <a:extLst>
                <a:ext uri="{FF2B5EF4-FFF2-40B4-BE49-F238E27FC236}">
                  <a16:creationId xmlns:a16="http://schemas.microsoft.com/office/drawing/2014/main" id="{2E2EF92A-962E-2978-5CAE-2CCA4BCBDDC5}"/>
                </a:ext>
              </a:extLst>
            </p:cNvPr>
            <p:cNvSpPr/>
            <p:nvPr/>
          </p:nvSpPr>
          <p:spPr>
            <a:xfrm>
              <a:off x="0" y="0"/>
              <a:ext cx="362496" cy="136420"/>
            </a:xfrm>
            <a:custGeom>
              <a:avLst/>
              <a:gdLst/>
              <a:ahLst/>
              <a:cxnLst/>
              <a:rect l="l" t="t" r="r" b="b"/>
              <a:pathLst>
                <a:path w="362496" h="136420">
                  <a:moveTo>
                    <a:pt x="28125" y="0"/>
                  </a:moveTo>
                  <a:lnTo>
                    <a:pt x="334371" y="0"/>
                  </a:lnTo>
                  <a:cubicBezTo>
                    <a:pt x="341830" y="0"/>
                    <a:pt x="348984" y="2963"/>
                    <a:pt x="354258" y="8238"/>
                  </a:cubicBezTo>
                  <a:cubicBezTo>
                    <a:pt x="359533" y="13512"/>
                    <a:pt x="362496" y="20666"/>
                    <a:pt x="362496" y="28125"/>
                  </a:cubicBezTo>
                  <a:lnTo>
                    <a:pt x="362496" y="108295"/>
                  </a:lnTo>
                  <a:cubicBezTo>
                    <a:pt x="362496" y="115755"/>
                    <a:pt x="359533" y="122908"/>
                    <a:pt x="354258" y="128183"/>
                  </a:cubicBezTo>
                  <a:cubicBezTo>
                    <a:pt x="348984" y="133457"/>
                    <a:pt x="341830" y="136420"/>
                    <a:pt x="334371" y="136420"/>
                  </a:cubicBezTo>
                  <a:lnTo>
                    <a:pt x="28125" y="136420"/>
                  </a:lnTo>
                  <a:cubicBezTo>
                    <a:pt x="20666" y="136420"/>
                    <a:pt x="13512" y="133457"/>
                    <a:pt x="8238" y="128183"/>
                  </a:cubicBezTo>
                  <a:cubicBezTo>
                    <a:pt x="2963" y="122908"/>
                    <a:pt x="0" y="115755"/>
                    <a:pt x="0" y="108295"/>
                  </a:cubicBezTo>
                  <a:lnTo>
                    <a:pt x="0" y="28125"/>
                  </a:lnTo>
                  <a:cubicBezTo>
                    <a:pt x="0" y="20666"/>
                    <a:pt x="2963" y="13512"/>
                    <a:pt x="8238" y="8238"/>
                  </a:cubicBezTo>
                  <a:cubicBezTo>
                    <a:pt x="13512" y="2963"/>
                    <a:pt x="20666" y="0"/>
                    <a:pt x="2812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TextBox 114">
              <a:extLst>
                <a:ext uri="{FF2B5EF4-FFF2-40B4-BE49-F238E27FC236}">
                  <a16:creationId xmlns:a16="http://schemas.microsoft.com/office/drawing/2014/main" id="{1C09D469-3EB4-9504-FB6C-767059B669A4}"/>
                </a:ext>
              </a:extLst>
            </p:cNvPr>
            <p:cNvSpPr txBox="1"/>
            <p:nvPr/>
          </p:nvSpPr>
          <p:spPr>
            <a:xfrm>
              <a:off x="0" y="0"/>
              <a:ext cx="3624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Bitcoin+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Executive</a:t>
              </a:r>
            </a:p>
          </p:txBody>
        </p:sp>
      </p:grpSp>
      <p:grpSp>
        <p:nvGrpSpPr>
          <p:cNvPr id="300" name="Group 118">
            <a:extLst>
              <a:ext uri="{FF2B5EF4-FFF2-40B4-BE49-F238E27FC236}">
                <a16:creationId xmlns:a16="http://schemas.microsoft.com/office/drawing/2014/main" id="{AA8EE6B2-95A6-D478-9CFC-E9FAED4050EA}"/>
              </a:ext>
            </a:extLst>
          </p:cNvPr>
          <p:cNvGrpSpPr/>
          <p:nvPr/>
        </p:nvGrpSpPr>
        <p:grpSpPr>
          <a:xfrm>
            <a:off x="127488" y="1715605"/>
            <a:ext cx="1428750" cy="517970"/>
            <a:chOff x="0" y="0"/>
            <a:chExt cx="376296" cy="136420"/>
          </a:xfrm>
        </p:grpSpPr>
        <p:sp>
          <p:nvSpPr>
            <p:cNvPr id="301" name="Freeform 119">
              <a:extLst>
                <a:ext uri="{FF2B5EF4-FFF2-40B4-BE49-F238E27FC236}">
                  <a16:creationId xmlns:a16="http://schemas.microsoft.com/office/drawing/2014/main" id="{6EF76418-9C6A-3E7F-1AF1-EFA81A769A25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TextBox 120">
              <a:extLst>
                <a:ext uri="{FF2B5EF4-FFF2-40B4-BE49-F238E27FC236}">
                  <a16:creationId xmlns:a16="http://schemas.microsoft.com/office/drawing/2014/main" id="{AE27DE1A-16E5-4124-14EA-550E9E4A10A0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Executive</a:t>
              </a:r>
            </a:p>
          </p:txBody>
        </p:sp>
      </p:grpSp>
      <p:grpSp>
        <p:nvGrpSpPr>
          <p:cNvPr id="303" name="Group 121">
            <a:extLst>
              <a:ext uri="{FF2B5EF4-FFF2-40B4-BE49-F238E27FC236}">
                <a16:creationId xmlns:a16="http://schemas.microsoft.com/office/drawing/2014/main" id="{75C24AB0-EF5A-01BB-0CFA-FF3EB0C4B169}"/>
              </a:ext>
            </a:extLst>
          </p:cNvPr>
          <p:cNvGrpSpPr/>
          <p:nvPr/>
        </p:nvGrpSpPr>
        <p:grpSpPr>
          <a:xfrm>
            <a:off x="127488" y="2376449"/>
            <a:ext cx="1428750" cy="517970"/>
            <a:chOff x="0" y="0"/>
            <a:chExt cx="376296" cy="136420"/>
          </a:xfrm>
        </p:grpSpPr>
        <p:sp>
          <p:nvSpPr>
            <p:cNvPr id="304" name="Freeform 122">
              <a:extLst>
                <a:ext uri="{FF2B5EF4-FFF2-40B4-BE49-F238E27FC236}">
                  <a16:creationId xmlns:a16="http://schemas.microsoft.com/office/drawing/2014/main" id="{2F96DFE8-CBDA-AEA5-A623-542A0150FE02}"/>
                </a:ext>
              </a:extLst>
            </p:cNvPr>
            <p:cNvSpPr/>
            <p:nvPr/>
          </p:nvSpPr>
          <p:spPr>
            <a:xfrm>
              <a:off x="0" y="0"/>
              <a:ext cx="376296" cy="136420"/>
            </a:xfrm>
            <a:custGeom>
              <a:avLst/>
              <a:gdLst/>
              <a:ahLst/>
              <a:cxnLst/>
              <a:rect l="l" t="t" r="r" b="b"/>
              <a:pathLst>
                <a:path w="376296" h="136420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109327"/>
                  </a:lnTo>
                  <a:cubicBezTo>
                    <a:pt x="376296" y="116512"/>
                    <a:pt x="373442" y="123404"/>
                    <a:pt x="368361" y="128485"/>
                  </a:cubicBezTo>
                  <a:cubicBezTo>
                    <a:pt x="363280" y="133566"/>
                    <a:pt x="356389" y="136420"/>
                    <a:pt x="349203" y="136420"/>
                  </a:cubicBezTo>
                  <a:lnTo>
                    <a:pt x="27093" y="136420"/>
                  </a:lnTo>
                  <a:cubicBezTo>
                    <a:pt x="19908" y="136420"/>
                    <a:pt x="13016" y="133566"/>
                    <a:pt x="7935" y="128485"/>
                  </a:cubicBezTo>
                  <a:cubicBezTo>
                    <a:pt x="2854" y="123404"/>
                    <a:pt x="0" y="116512"/>
                    <a:pt x="0" y="109327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TextBox 123">
              <a:extLst>
                <a:ext uri="{FF2B5EF4-FFF2-40B4-BE49-F238E27FC236}">
                  <a16:creationId xmlns:a16="http://schemas.microsoft.com/office/drawing/2014/main" id="{A22FD272-C2E3-641D-42EE-240BF0DC71A2}"/>
                </a:ext>
              </a:extLst>
            </p:cNvPr>
            <p:cNvSpPr txBox="1"/>
            <p:nvPr/>
          </p:nvSpPr>
          <p:spPr>
            <a:xfrm>
              <a:off x="0" y="0"/>
              <a:ext cx="376296" cy="1364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Everyone</a:t>
              </a:r>
            </a:p>
          </p:txBody>
        </p:sp>
      </p:grpSp>
      <p:grpSp>
        <p:nvGrpSpPr>
          <p:cNvPr id="306" name="Group 124">
            <a:extLst>
              <a:ext uri="{FF2B5EF4-FFF2-40B4-BE49-F238E27FC236}">
                <a16:creationId xmlns:a16="http://schemas.microsoft.com/office/drawing/2014/main" id="{43BA6B76-33FC-615E-474B-B54DB0A01028}"/>
              </a:ext>
            </a:extLst>
          </p:cNvPr>
          <p:cNvGrpSpPr/>
          <p:nvPr/>
        </p:nvGrpSpPr>
        <p:grpSpPr>
          <a:xfrm>
            <a:off x="127488" y="3039530"/>
            <a:ext cx="1428750" cy="956120"/>
            <a:chOff x="0" y="0"/>
            <a:chExt cx="376296" cy="251818"/>
          </a:xfrm>
        </p:grpSpPr>
        <p:sp>
          <p:nvSpPr>
            <p:cNvPr id="307" name="Freeform 125">
              <a:extLst>
                <a:ext uri="{FF2B5EF4-FFF2-40B4-BE49-F238E27FC236}">
                  <a16:creationId xmlns:a16="http://schemas.microsoft.com/office/drawing/2014/main" id="{2D08A6DD-2976-B97E-4A57-4EE66541FF02}"/>
                </a:ext>
              </a:extLst>
            </p:cNvPr>
            <p:cNvSpPr/>
            <p:nvPr/>
          </p:nvSpPr>
          <p:spPr>
            <a:xfrm>
              <a:off x="0" y="0"/>
              <a:ext cx="376296" cy="251818"/>
            </a:xfrm>
            <a:custGeom>
              <a:avLst/>
              <a:gdLst/>
              <a:ahLst/>
              <a:cxnLst/>
              <a:rect l="l" t="t" r="r" b="b"/>
              <a:pathLst>
                <a:path w="376296" h="251818">
                  <a:moveTo>
                    <a:pt x="27093" y="0"/>
                  </a:moveTo>
                  <a:lnTo>
                    <a:pt x="349203" y="0"/>
                  </a:lnTo>
                  <a:cubicBezTo>
                    <a:pt x="356389" y="0"/>
                    <a:pt x="363280" y="2854"/>
                    <a:pt x="368361" y="7935"/>
                  </a:cubicBezTo>
                  <a:cubicBezTo>
                    <a:pt x="373442" y="13016"/>
                    <a:pt x="376296" y="19908"/>
                    <a:pt x="376296" y="27093"/>
                  </a:cubicBezTo>
                  <a:lnTo>
                    <a:pt x="376296" y="224724"/>
                  </a:lnTo>
                  <a:cubicBezTo>
                    <a:pt x="376296" y="231910"/>
                    <a:pt x="373442" y="238801"/>
                    <a:pt x="368361" y="243882"/>
                  </a:cubicBezTo>
                  <a:cubicBezTo>
                    <a:pt x="363280" y="248963"/>
                    <a:pt x="356389" y="251818"/>
                    <a:pt x="349203" y="251818"/>
                  </a:cubicBezTo>
                  <a:lnTo>
                    <a:pt x="27093" y="251818"/>
                  </a:lnTo>
                  <a:cubicBezTo>
                    <a:pt x="19908" y="251818"/>
                    <a:pt x="13016" y="248963"/>
                    <a:pt x="7935" y="243882"/>
                  </a:cubicBezTo>
                  <a:cubicBezTo>
                    <a:pt x="2854" y="238801"/>
                    <a:pt x="0" y="231910"/>
                    <a:pt x="0" y="22472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TextBox 126">
              <a:extLst>
                <a:ext uri="{FF2B5EF4-FFF2-40B4-BE49-F238E27FC236}">
                  <a16:creationId xmlns:a16="http://schemas.microsoft.com/office/drawing/2014/main" id="{F7D716D8-5226-3A2A-F995-A5E39EF78B1E}"/>
                </a:ext>
              </a:extLst>
            </p:cNvPr>
            <p:cNvSpPr txBox="1"/>
            <p:nvPr/>
          </p:nvSpPr>
          <p:spPr>
            <a:xfrm>
              <a:off x="0" y="0"/>
              <a:ext cx="376296" cy="2518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Prompt Engineer Level 1</a:t>
              </a:r>
            </a:p>
          </p:txBody>
        </p:sp>
      </p:grpSp>
      <p:grpSp>
        <p:nvGrpSpPr>
          <p:cNvPr id="309" name="Group 137">
            <a:extLst>
              <a:ext uri="{FF2B5EF4-FFF2-40B4-BE49-F238E27FC236}">
                <a16:creationId xmlns:a16="http://schemas.microsoft.com/office/drawing/2014/main" id="{B975A977-DE88-6278-2217-223CDCCE6A34}"/>
              </a:ext>
            </a:extLst>
          </p:cNvPr>
          <p:cNvGrpSpPr/>
          <p:nvPr/>
        </p:nvGrpSpPr>
        <p:grpSpPr>
          <a:xfrm>
            <a:off x="1775142" y="8606161"/>
            <a:ext cx="1428750" cy="565811"/>
            <a:chOff x="0" y="0"/>
            <a:chExt cx="375861" cy="148848"/>
          </a:xfrm>
        </p:grpSpPr>
        <p:sp>
          <p:nvSpPr>
            <p:cNvPr id="310" name="Freeform 138">
              <a:extLst>
                <a:ext uri="{FF2B5EF4-FFF2-40B4-BE49-F238E27FC236}">
                  <a16:creationId xmlns:a16="http://schemas.microsoft.com/office/drawing/2014/main" id="{05A4BA15-822F-7528-640A-1D0C531C91AA}"/>
                </a:ext>
              </a:extLst>
            </p:cNvPr>
            <p:cNvSpPr/>
            <p:nvPr/>
          </p:nvSpPr>
          <p:spPr>
            <a:xfrm>
              <a:off x="0" y="0"/>
              <a:ext cx="375861" cy="148848"/>
            </a:xfrm>
            <a:custGeom>
              <a:avLst/>
              <a:gdLst/>
              <a:ahLst/>
              <a:cxnLst/>
              <a:rect l="l" t="t" r="r" b="b"/>
              <a:pathLst>
                <a:path w="375861" h="148848">
                  <a:moveTo>
                    <a:pt x="27093" y="0"/>
                  </a:moveTo>
                  <a:lnTo>
                    <a:pt x="348767" y="0"/>
                  </a:lnTo>
                  <a:cubicBezTo>
                    <a:pt x="355953" y="0"/>
                    <a:pt x="362844" y="2854"/>
                    <a:pt x="367925" y="7935"/>
                  </a:cubicBezTo>
                  <a:cubicBezTo>
                    <a:pt x="373006" y="13016"/>
                    <a:pt x="375861" y="19908"/>
                    <a:pt x="375861" y="27093"/>
                  </a:cubicBezTo>
                  <a:lnTo>
                    <a:pt x="375861" y="121754"/>
                  </a:lnTo>
                  <a:cubicBezTo>
                    <a:pt x="375861" y="128940"/>
                    <a:pt x="373006" y="135831"/>
                    <a:pt x="367925" y="140912"/>
                  </a:cubicBezTo>
                  <a:cubicBezTo>
                    <a:pt x="362844" y="145993"/>
                    <a:pt x="355953" y="148848"/>
                    <a:pt x="348767" y="148848"/>
                  </a:cubicBezTo>
                  <a:lnTo>
                    <a:pt x="27093" y="148848"/>
                  </a:lnTo>
                  <a:cubicBezTo>
                    <a:pt x="19908" y="148848"/>
                    <a:pt x="13016" y="145993"/>
                    <a:pt x="7935" y="140912"/>
                  </a:cubicBezTo>
                  <a:cubicBezTo>
                    <a:pt x="2854" y="135831"/>
                    <a:pt x="0" y="128940"/>
                    <a:pt x="0" y="121754"/>
                  </a:cubicBezTo>
                  <a:lnTo>
                    <a:pt x="0" y="27093"/>
                  </a:lnTo>
                  <a:cubicBezTo>
                    <a:pt x="0" y="19908"/>
                    <a:pt x="2854" y="13016"/>
                    <a:pt x="7935" y="7935"/>
                  </a:cubicBezTo>
                  <a:cubicBezTo>
                    <a:pt x="13016" y="2854"/>
                    <a:pt x="19908" y="0"/>
                    <a:pt x="27093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TextBox 139">
              <a:extLst>
                <a:ext uri="{FF2B5EF4-FFF2-40B4-BE49-F238E27FC236}">
                  <a16:creationId xmlns:a16="http://schemas.microsoft.com/office/drawing/2014/main" id="{A3051AA4-87B6-C6FB-6265-15EA064C62F1}"/>
                </a:ext>
              </a:extLst>
            </p:cNvPr>
            <p:cNvSpPr txBox="1"/>
            <p:nvPr/>
          </p:nvSpPr>
          <p:spPr>
            <a:xfrm>
              <a:off x="0" y="0"/>
              <a:ext cx="375861" cy="1488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AI+</a:t>
              </a:r>
            </a:p>
            <a:p>
              <a:pPr marL="0" marR="0" lvl="0" indent="0" algn="ctr" defTabSz="914490" rtl="0" eaLnBrk="1" fontAlgn="auto" latinLnBrk="0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529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Ethics</a:t>
              </a:r>
            </a:p>
          </p:txBody>
        </p:sp>
      </p:grpSp>
      <p:sp>
        <p:nvSpPr>
          <p:cNvPr id="312" name="Freeform 35">
            <a:extLst>
              <a:ext uri="{FF2B5EF4-FFF2-40B4-BE49-F238E27FC236}">
                <a16:creationId xmlns:a16="http://schemas.microsoft.com/office/drawing/2014/main" id="{CA0FA6ED-7812-B096-EBC1-66507A5123D1}"/>
              </a:ext>
            </a:extLst>
          </p:cNvPr>
          <p:cNvSpPr/>
          <p:nvPr/>
        </p:nvSpPr>
        <p:spPr>
          <a:xfrm>
            <a:off x="2612019" y="9248645"/>
            <a:ext cx="1350771" cy="768764"/>
          </a:xfrm>
          <a:custGeom>
            <a:avLst/>
            <a:gdLst/>
            <a:ahLst/>
            <a:cxnLst/>
            <a:rect l="l" t="t" r="r" b="b"/>
            <a:pathLst>
              <a:path w="423434" h="192898">
                <a:moveTo>
                  <a:pt x="22578" y="0"/>
                </a:moveTo>
                <a:lnTo>
                  <a:pt x="400856" y="0"/>
                </a:lnTo>
                <a:cubicBezTo>
                  <a:pt x="406844" y="0"/>
                  <a:pt x="412587" y="2379"/>
                  <a:pt x="416821" y="6613"/>
                </a:cubicBezTo>
                <a:cubicBezTo>
                  <a:pt x="421055" y="10847"/>
                  <a:pt x="423434" y="16590"/>
                  <a:pt x="423434" y="22578"/>
                </a:cubicBezTo>
                <a:lnTo>
                  <a:pt x="423434" y="170320"/>
                </a:lnTo>
                <a:cubicBezTo>
                  <a:pt x="423434" y="182789"/>
                  <a:pt x="413325" y="192898"/>
                  <a:pt x="400856" y="192898"/>
                </a:cubicBezTo>
                <a:lnTo>
                  <a:pt x="22578" y="192898"/>
                </a:lnTo>
                <a:cubicBezTo>
                  <a:pt x="10108" y="192898"/>
                  <a:pt x="0" y="182789"/>
                  <a:pt x="0" y="170320"/>
                </a:cubicBezTo>
                <a:lnTo>
                  <a:pt x="0" y="22578"/>
                </a:lnTo>
                <a:cubicBezTo>
                  <a:pt x="0" y="10108"/>
                  <a:pt x="10108" y="0"/>
                  <a:pt x="22578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13" name="TextBox 24">
            <a:extLst>
              <a:ext uri="{FF2B5EF4-FFF2-40B4-BE49-F238E27FC236}">
                <a16:creationId xmlns:a16="http://schemas.microsoft.com/office/drawing/2014/main" id="{7E869101-A7F9-93F9-0CA3-935DF99C2686}"/>
              </a:ext>
            </a:extLst>
          </p:cNvPr>
          <p:cNvSpPr txBox="1"/>
          <p:nvPr/>
        </p:nvSpPr>
        <p:spPr>
          <a:xfrm>
            <a:off x="2578328" y="9337749"/>
            <a:ext cx="1480074" cy="5905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90" rtl="0" eaLnBrk="1" fontAlgn="auto" latinLnBrk="0" hangingPunct="1">
              <a:lnSpc>
                <a:spcPts val="1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25293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AI+</a:t>
            </a:r>
          </a:p>
          <a:p>
            <a:pPr marL="0" marR="0" lvl="0" indent="0" algn="ctr" defTabSz="914490" rtl="0" eaLnBrk="1" fontAlgn="auto" latinLnBrk="0" hangingPunct="1">
              <a:lnSpc>
                <a:spcPts val="1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25293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Chief AI Officer</a:t>
            </a: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id="{8181DDBB-FADB-A1EA-9088-FB8E40198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559" y="7179122"/>
            <a:ext cx="8856673" cy="2043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78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F8A21-BDCA-14B9-765A-9A69C0B3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18516600" cy="1040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DFD29-48BF-10AC-C9B8-76F18154D15E}"/>
              </a:ext>
            </a:extLst>
          </p:cNvPr>
          <p:cNvSpPr txBox="1"/>
          <p:nvPr/>
        </p:nvSpPr>
        <p:spPr>
          <a:xfrm>
            <a:off x="870023" y="4952288"/>
            <a:ext cx="15554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F0502020204030204" pitchFamily="34" charset="0"/>
              </a:rPr>
              <a:t>Partner Benefits</a:t>
            </a:r>
            <a:endParaRPr lang="en-US" sz="3600">
              <a:solidFill>
                <a:srgbClr val="CFA9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B1B04-12C1-376E-F498-BF85FE300BB2}"/>
              </a:ext>
            </a:extLst>
          </p:cNvPr>
          <p:cNvSpPr/>
          <p:nvPr/>
        </p:nvSpPr>
        <p:spPr>
          <a:xfrm>
            <a:off x="12943490" y="851339"/>
            <a:ext cx="4603532" cy="1182413"/>
          </a:xfrm>
          <a:prstGeom prst="rect">
            <a:avLst/>
          </a:prstGeom>
          <a:solidFill>
            <a:srgbClr val="252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70689CD-6A11-7B6D-DEF4-1644066F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90" y="3357119"/>
            <a:ext cx="6555653" cy="9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9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6"/>
          <p:cNvGrpSpPr/>
          <p:nvPr/>
        </p:nvGrpSpPr>
        <p:grpSpPr>
          <a:xfrm>
            <a:off x="-63472" y="-232037"/>
            <a:ext cx="18351472" cy="3114605"/>
            <a:chOff x="0" y="-38100"/>
            <a:chExt cx="5720464" cy="836169"/>
          </a:xfrm>
        </p:grpSpPr>
        <p:sp>
          <p:nvSpPr>
            <p:cNvPr id="117" name="Google Shape;117;p16"/>
            <p:cNvSpPr/>
            <p:nvPr/>
          </p:nvSpPr>
          <p:spPr>
            <a:xfrm>
              <a:off x="0" y="0"/>
              <a:ext cx="5720464" cy="798069"/>
            </a:xfrm>
            <a:custGeom>
              <a:avLst/>
              <a:gdLst/>
              <a:ahLst/>
              <a:cxnLst/>
              <a:rect l="l" t="t" r="r" b="b"/>
              <a:pathLst>
                <a:path w="5720464" h="798069" extrusionOk="0">
                  <a:moveTo>
                    <a:pt x="8105" y="0"/>
                  </a:moveTo>
                  <a:lnTo>
                    <a:pt x="5712359" y="0"/>
                  </a:lnTo>
                  <a:cubicBezTo>
                    <a:pt x="5716835" y="0"/>
                    <a:pt x="5720464" y="3629"/>
                    <a:pt x="5720464" y="8105"/>
                  </a:cubicBezTo>
                  <a:lnTo>
                    <a:pt x="5720464" y="789964"/>
                  </a:lnTo>
                  <a:cubicBezTo>
                    <a:pt x="5720464" y="794440"/>
                    <a:pt x="5716835" y="798069"/>
                    <a:pt x="5712359" y="798069"/>
                  </a:cubicBezTo>
                  <a:lnTo>
                    <a:pt x="8105" y="798069"/>
                  </a:lnTo>
                  <a:cubicBezTo>
                    <a:pt x="3629" y="798069"/>
                    <a:pt x="0" y="794440"/>
                    <a:pt x="0" y="789964"/>
                  </a:cubicBezTo>
                  <a:lnTo>
                    <a:pt x="0" y="8105"/>
                  </a:lnTo>
                  <a:cubicBezTo>
                    <a:pt x="0" y="3629"/>
                    <a:pt x="3629" y="0"/>
                    <a:pt x="8105" y="0"/>
                  </a:cubicBezTo>
                  <a:close/>
                </a:path>
              </a:pathLst>
            </a:custGeom>
            <a:solidFill>
              <a:srgbClr val="CFA9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6"/>
            <p:cNvSpPr txBox="1"/>
            <p:nvPr/>
          </p:nvSpPr>
          <p:spPr>
            <a:xfrm>
              <a:off x="0" y="-38100"/>
              <a:ext cx="5591867" cy="836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6"/>
          <p:cNvGrpSpPr/>
          <p:nvPr/>
        </p:nvGrpSpPr>
        <p:grpSpPr>
          <a:xfrm>
            <a:off x="-63472" y="-124070"/>
            <a:ext cx="18148242" cy="2931978"/>
            <a:chOff x="0" y="-38100"/>
            <a:chExt cx="5720464" cy="836169"/>
          </a:xfrm>
        </p:grpSpPr>
        <p:sp>
          <p:nvSpPr>
            <p:cNvPr id="120" name="Google Shape;120;p16"/>
            <p:cNvSpPr/>
            <p:nvPr/>
          </p:nvSpPr>
          <p:spPr>
            <a:xfrm>
              <a:off x="0" y="0"/>
              <a:ext cx="5720464" cy="798069"/>
            </a:xfrm>
            <a:custGeom>
              <a:avLst/>
              <a:gdLst/>
              <a:ahLst/>
              <a:cxnLst/>
              <a:rect l="l" t="t" r="r" b="b"/>
              <a:pathLst>
                <a:path w="5720464" h="798069" extrusionOk="0">
                  <a:moveTo>
                    <a:pt x="7333" y="0"/>
                  </a:moveTo>
                  <a:lnTo>
                    <a:pt x="5713131" y="0"/>
                  </a:lnTo>
                  <a:cubicBezTo>
                    <a:pt x="5715076" y="0"/>
                    <a:pt x="5716941" y="773"/>
                    <a:pt x="5718316" y="2148"/>
                  </a:cubicBezTo>
                  <a:cubicBezTo>
                    <a:pt x="5719692" y="3523"/>
                    <a:pt x="5720464" y="5388"/>
                    <a:pt x="5720464" y="7333"/>
                  </a:cubicBezTo>
                  <a:lnTo>
                    <a:pt x="5720464" y="790736"/>
                  </a:lnTo>
                  <a:cubicBezTo>
                    <a:pt x="5720464" y="792680"/>
                    <a:pt x="5719692" y="794546"/>
                    <a:pt x="5718316" y="795921"/>
                  </a:cubicBezTo>
                  <a:cubicBezTo>
                    <a:pt x="5716941" y="797296"/>
                    <a:pt x="5715076" y="798069"/>
                    <a:pt x="5713131" y="798069"/>
                  </a:cubicBezTo>
                  <a:lnTo>
                    <a:pt x="7333" y="798069"/>
                  </a:lnTo>
                  <a:cubicBezTo>
                    <a:pt x="5388" y="798069"/>
                    <a:pt x="3523" y="797296"/>
                    <a:pt x="2148" y="795921"/>
                  </a:cubicBezTo>
                  <a:cubicBezTo>
                    <a:pt x="773" y="794546"/>
                    <a:pt x="0" y="792680"/>
                    <a:pt x="0" y="790736"/>
                  </a:cubicBezTo>
                  <a:lnTo>
                    <a:pt x="0" y="7333"/>
                  </a:lnTo>
                  <a:cubicBezTo>
                    <a:pt x="0" y="5388"/>
                    <a:pt x="773" y="3523"/>
                    <a:pt x="2148" y="2148"/>
                  </a:cubicBezTo>
                  <a:cubicBezTo>
                    <a:pt x="3523" y="773"/>
                    <a:pt x="5388" y="0"/>
                    <a:pt x="7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6"/>
            <p:cNvSpPr txBox="1"/>
            <p:nvPr/>
          </p:nvSpPr>
          <p:spPr>
            <a:xfrm>
              <a:off x="0" y="-38100"/>
              <a:ext cx="5720464" cy="836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6"/>
          <p:cNvSpPr/>
          <p:nvPr/>
        </p:nvSpPr>
        <p:spPr>
          <a:xfrm>
            <a:off x="1" y="-98442"/>
            <a:ext cx="18084769" cy="2888628"/>
          </a:xfrm>
          <a:custGeom>
            <a:avLst/>
            <a:gdLst/>
            <a:ahLst/>
            <a:cxnLst/>
            <a:rect l="l" t="t" r="r" b="b"/>
            <a:pathLst>
              <a:path w="18275271" h="2807908" extrusionOk="0">
                <a:moveTo>
                  <a:pt x="0" y="0"/>
                </a:moveTo>
                <a:lnTo>
                  <a:pt x="18275271" y="0"/>
                </a:lnTo>
                <a:lnTo>
                  <a:pt x="18275271" y="2807908"/>
                </a:lnTo>
                <a:lnTo>
                  <a:pt x="0" y="2807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t="-151449" b="-1095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/>
          <p:nvPr/>
        </p:nvSpPr>
        <p:spPr>
          <a:xfrm flipH="1">
            <a:off x="0" y="2915876"/>
            <a:ext cx="3573729" cy="2227624"/>
          </a:xfrm>
          <a:custGeom>
            <a:avLst/>
            <a:gdLst/>
            <a:ahLst/>
            <a:cxnLst/>
            <a:rect l="l" t="t" r="r" b="b"/>
            <a:pathLst>
              <a:path w="3573729" h="2227624" extrusionOk="0">
                <a:moveTo>
                  <a:pt x="3573729" y="0"/>
                </a:moveTo>
                <a:lnTo>
                  <a:pt x="0" y="0"/>
                </a:lnTo>
                <a:lnTo>
                  <a:pt x="0" y="2227624"/>
                </a:lnTo>
                <a:lnTo>
                  <a:pt x="3573729" y="2227624"/>
                </a:lnTo>
                <a:lnTo>
                  <a:pt x="3573729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549F0-39B5-F20A-8B88-170708313392}"/>
              </a:ext>
            </a:extLst>
          </p:cNvPr>
          <p:cNvSpPr txBox="1"/>
          <p:nvPr/>
        </p:nvSpPr>
        <p:spPr>
          <a:xfrm>
            <a:off x="1316220" y="757204"/>
            <a:ext cx="91476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sz="7200" b="1" kern="1200">
                <a:solidFill>
                  <a:schemeClr val="bg1"/>
                </a:solidFill>
                <a:latin typeface="Montserrat (Body)"/>
                <a:ea typeface="+mn-ea"/>
                <a:cs typeface="+mn-cs"/>
              </a:rPr>
              <a:t>Partner Benefits</a:t>
            </a:r>
            <a:endParaRPr lang="en-US" sz="7200" kern="1200">
              <a:solidFill>
                <a:schemeClr val="bg1"/>
              </a:solidFill>
              <a:latin typeface="Montserrat (Body)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CBED9-BDF1-667C-0CAE-B66ABB3C5EE0}"/>
              </a:ext>
            </a:extLst>
          </p:cNvPr>
          <p:cNvSpPr txBox="1"/>
          <p:nvPr/>
        </p:nvSpPr>
        <p:spPr>
          <a:xfrm>
            <a:off x="405608" y="2935385"/>
            <a:ext cx="17938928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Our global Authorized Training Partner network is an exceptional consortium of premier training organizations renowned for their excellence and versatility. </a:t>
            </a:r>
          </a:p>
          <a:p>
            <a:endParaRPr lang="en-US" sz="3200" b="1" i="0">
              <a:solidFill>
                <a:srgbClr val="1C1F30"/>
              </a:solidFill>
              <a:effectLst/>
              <a:latin typeface="Montserrat" panose="00000500000000000000" pitchFamily="2" charset="0"/>
            </a:endParaRPr>
          </a:p>
          <a:p>
            <a:r>
              <a:rPr lang="en-US" sz="3200" b="1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Training Delivery Options for Partner Deliveries</a:t>
            </a:r>
            <a:r>
              <a:rPr lang="en-US" sz="3200" b="1">
                <a:solidFill>
                  <a:srgbClr val="1C1F30"/>
                </a:solidFill>
                <a:latin typeface="Montserrat" panose="00000500000000000000" pitchFamily="2" charset="0"/>
              </a:rPr>
              <a:t>: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Open enrollment schedules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C1F30"/>
                </a:solidFill>
                <a:latin typeface="Montserrat" panose="00000500000000000000" pitchFamily="2" charset="0"/>
              </a:rPr>
              <a:t>P</a:t>
            </a:r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rivate group sessions | Custom training programs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C1F30"/>
                </a:solidFill>
                <a:latin typeface="Montserrat" panose="00000500000000000000" pitchFamily="2" charset="0"/>
              </a:rPr>
              <a:t>Self-paced, eLearning</a:t>
            </a:r>
          </a:p>
          <a:p>
            <a:pPr algn="l"/>
            <a:r>
              <a:rPr lang="en-US" sz="3200" b="1">
                <a:solidFill>
                  <a:srgbClr val="1C1F30"/>
                </a:solidFill>
                <a:latin typeface="Montserrat" panose="00000500000000000000" pitchFamily="2" charset="0"/>
              </a:rPr>
              <a:t>Content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Discounted exam bundles with training materials</a:t>
            </a:r>
          </a:p>
          <a:p>
            <a:pPr marL="571500" lvl="2" indent="-571500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Volume discounts</a:t>
            </a:r>
          </a:p>
          <a:p>
            <a:pPr algn="l"/>
            <a:r>
              <a:rPr lang="en-US" sz="3200" b="1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Resources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Comprehensive marketing support materials and Partner Portal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Specialized sales sessions available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1C1F30"/>
                </a:solidFill>
                <a:effectLst/>
                <a:latin typeface="Montserrat" panose="00000500000000000000" pitchFamily="2" charset="0"/>
              </a:rPr>
              <a:t>Access to a wealth of Instructor resources and sessions</a:t>
            </a:r>
          </a:p>
          <a:p>
            <a:br>
              <a:rPr lang="en-US">
                <a:effectLst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19C4-F739-A8B2-FEFC-1FDF8336A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32B14758-8C89-7CA4-A74B-8B69650D997E}"/>
              </a:ext>
            </a:extLst>
          </p:cNvPr>
          <p:cNvGrpSpPr/>
          <p:nvPr/>
        </p:nvGrpSpPr>
        <p:grpSpPr>
          <a:xfrm>
            <a:off x="0" y="9587484"/>
            <a:ext cx="18288000" cy="699516"/>
            <a:chOff x="0" y="0"/>
            <a:chExt cx="24384000" cy="9326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1319AB4-C2E0-2FE7-2D4B-CFCBBCBDEFD2}"/>
                </a:ext>
              </a:extLst>
            </p:cNvPr>
            <p:cNvSpPr/>
            <p:nvPr/>
          </p:nvSpPr>
          <p:spPr>
            <a:xfrm>
              <a:off x="0" y="0"/>
              <a:ext cx="24384000" cy="932688"/>
            </a:xfrm>
            <a:custGeom>
              <a:avLst/>
              <a:gdLst/>
              <a:ahLst/>
              <a:cxnLst/>
              <a:rect l="l" t="t" r="r" b="b"/>
              <a:pathLst>
                <a:path w="24384000" h="932688">
                  <a:moveTo>
                    <a:pt x="0" y="0"/>
                  </a:moveTo>
                  <a:lnTo>
                    <a:pt x="24384000" y="0"/>
                  </a:lnTo>
                  <a:lnTo>
                    <a:pt x="24384000" y="932688"/>
                  </a:lnTo>
                  <a:lnTo>
                    <a:pt x="0" y="932688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Tx/>
              </a:pPr>
              <a:endParaRPr lang="en-US">
                <a:solidFill>
                  <a:prstClr val="black"/>
                </a:solidFill>
                <a:latin typeface="Montserrat (Body)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7207194-BC4D-C3C5-4DA1-A9CB005DE5CE}"/>
              </a:ext>
            </a:extLst>
          </p:cNvPr>
          <p:cNvSpPr/>
          <p:nvPr/>
        </p:nvSpPr>
        <p:spPr>
          <a:xfrm>
            <a:off x="377519" y="9855177"/>
            <a:ext cx="2019035" cy="292059"/>
          </a:xfrm>
          <a:custGeom>
            <a:avLst/>
            <a:gdLst/>
            <a:ahLst/>
            <a:cxnLst/>
            <a:rect l="l" t="t" r="r" b="b"/>
            <a:pathLst>
              <a:path w="2019034" h="292059">
                <a:moveTo>
                  <a:pt x="0" y="0"/>
                </a:moveTo>
                <a:lnTo>
                  <a:pt x="2019035" y="0"/>
                </a:lnTo>
                <a:lnTo>
                  <a:pt x="2019035" y="292059"/>
                </a:lnTo>
                <a:lnTo>
                  <a:pt x="0" y="29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" r="-88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FF729FB8-BA06-2C22-A082-C2C0102BB99C}"/>
              </a:ext>
            </a:extLst>
          </p:cNvPr>
          <p:cNvSpPr/>
          <p:nvPr/>
        </p:nvSpPr>
        <p:spPr>
          <a:xfrm>
            <a:off x="1028701" y="2304819"/>
            <a:ext cx="1205855" cy="0"/>
          </a:xfrm>
          <a:prstGeom prst="line">
            <a:avLst/>
          </a:prstGeom>
          <a:ln w="19050" cap="flat">
            <a:solidFill>
              <a:srgbClr val="D7AE4B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buClrTx/>
            </a:pPr>
            <a:endParaRPr lang="en-US">
              <a:solidFill>
                <a:prstClr val="black"/>
              </a:solidFill>
              <a:latin typeface="Montserrat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62EF7-5CF7-CF53-E448-B2FD82E736DF}"/>
              </a:ext>
            </a:extLst>
          </p:cNvPr>
          <p:cNvSpPr txBox="1"/>
          <p:nvPr/>
        </p:nvSpPr>
        <p:spPr>
          <a:xfrm>
            <a:off x="995665" y="235724"/>
            <a:ext cx="16296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  <a:defRPr/>
            </a:pPr>
            <a:r>
              <a:rPr lang="en-US" sz="60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Expand Your AI+ Training Business with Exclusive Partner Benefits</a:t>
            </a:r>
            <a:endParaRPr lang="en-US" sz="6000" b="1" kern="1200">
              <a:solidFill>
                <a:prstClr val="black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FC456-B573-35C9-0222-8E93F12EC26C}"/>
              </a:ext>
            </a:extLst>
          </p:cNvPr>
          <p:cNvSpPr txBox="1"/>
          <p:nvPr/>
        </p:nvSpPr>
        <p:spPr>
          <a:xfrm>
            <a:off x="873694" y="2572514"/>
            <a:ext cx="17414306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To help accelerate your sales of AI+ courses, we have partnered with </a:t>
            </a: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NetCom Learning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and </a:t>
            </a: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Lumify Works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to provide AI CERTs Authorized Training Partners (ATPs) with two key benefits:</a:t>
            </a:r>
            <a:b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</a:br>
            <a:endParaRPr lang="en-US" sz="24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marL="428625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Resell NetCom’s AI+ class schedule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at a </a:t>
            </a: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50% discount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off the published price. </a:t>
            </a:r>
          </a:p>
          <a:p>
            <a:pPr marL="1114425" lvl="1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NetCom offers at least one class per month for every AI+ certification. You can download their schedule to add to your website, and NetCom will create a private microsite for you for student enrollment, with payment required at the time of registration.</a:t>
            </a:r>
            <a:b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</a:br>
            <a:endParaRPr lang="en-US" sz="24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marL="1114425" lvl="1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Access NetCom’s AICT-certified instructors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at their U.S. country rates, allowing you to deliver AI+ courses using your own instructors or NetCom’s, subject to availability.</a:t>
            </a:r>
            <a:b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</a:br>
            <a:endParaRPr lang="en-US" sz="24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marL="428625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Resell Lumify Works’ AI+ class schedule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at a </a:t>
            </a: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50% discount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off the published price. </a:t>
            </a:r>
          </a:p>
          <a:p>
            <a:pPr marL="1114425" lvl="1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  <a:hlinkClick r:id="rId4"/>
              </a:rPr>
              <a:t>https://www.lumifywork.com/en-au/schedules/?b=ai+certs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</a:t>
            </a:r>
          </a:p>
          <a:p>
            <a:pPr marL="1114425" lvl="1" indent="-428625" defTabSz="1371600">
              <a:buClrTx/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Reach out to Kara Flanagan for more details.</a:t>
            </a:r>
            <a:b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</a:br>
            <a:endParaRPr lang="en-US" sz="2400" kern="1200">
              <a:solidFill>
                <a:prstClr val="black"/>
              </a:solidFill>
              <a:latin typeface="Montserrat (Body)"/>
              <a:ea typeface="+mn-ea"/>
              <a:cs typeface="+mn-cs"/>
            </a:endParaRPr>
          </a:p>
          <a:p>
            <a:pPr defTabSz="1371600">
              <a:buClrTx/>
            </a:pP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These options empower you to expand your AI+ course offerings, particularly in high-growth sectors such as </a:t>
            </a:r>
            <a:r>
              <a:rPr lang="en-US" sz="2400" b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Education, Healthcare, Finance, Legal, and Government</a:t>
            </a: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. </a:t>
            </a:r>
          </a:p>
          <a:p>
            <a:pPr defTabSz="1371600">
              <a:buClrTx/>
            </a:pPr>
            <a:r>
              <a:rPr lang="en-US" sz="2400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 </a:t>
            </a:r>
          </a:p>
          <a:p>
            <a:pPr algn="ctr" defTabSz="1371600">
              <a:buClrTx/>
            </a:pPr>
            <a:r>
              <a:rPr lang="en-US" sz="2400" i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For more details, contact </a:t>
            </a:r>
            <a:r>
              <a:rPr lang="en-US" sz="2400" b="1" i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Kara Flanagan</a:t>
            </a:r>
            <a:r>
              <a:rPr lang="en-US" sz="2400" i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at </a:t>
            </a:r>
            <a:r>
              <a:rPr lang="en-US" sz="2400" i="1" kern="1200">
                <a:solidFill>
                  <a:prstClr val="black"/>
                </a:solidFill>
                <a:latin typeface="Montserrat (Body)"/>
                <a:ea typeface="+mn-ea"/>
                <a:cs typeface="+mn-cs"/>
                <a:hlinkClick r:id="rId5"/>
              </a:rPr>
              <a:t>kara@aicerts.ai</a:t>
            </a:r>
            <a:r>
              <a:rPr lang="en-US" sz="2400" i="1" kern="1200">
                <a:solidFill>
                  <a:prstClr val="black"/>
                </a:solidFill>
                <a:latin typeface="Montserrat (Body)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725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 Cert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8AA3F"/>
      </a:accent1>
      <a:accent2>
        <a:srgbClr val="FDF9F0"/>
      </a:accent2>
      <a:accent3>
        <a:srgbClr val="E4E7E7"/>
      </a:accent3>
      <a:accent4>
        <a:srgbClr val="F2F4F5"/>
      </a:accent4>
      <a:accent5>
        <a:srgbClr val="4D4F60"/>
      </a:accent5>
      <a:accent6>
        <a:srgbClr val="1B1F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Montserrat (Body)"/>
        <a:ea typeface=""/>
        <a:cs typeface=""/>
      </a:majorFont>
      <a:minorFont>
        <a:latin typeface="Montserrat (Body)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AI Cert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8AA3F"/>
      </a:accent1>
      <a:accent2>
        <a:srgbClr val="FDF9F0"/>
      </a:accent2>
      <a:accent3>
        <a:srgbClr val="E4E7E7"/>
      </a:accent3>
      <a:accent4>
        <a:srgbClr val="F2F4F5"/>
      </a:accent4>
      <a:accent5>
        <a:srgbClr val="4D4F60"/>
      </a:accent5>
      <a:accent6>
        <a:srgbClr val="1B1F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AF25D59CE074CBC14A46F301B69E1" ma:contentTypeVersion="8" ma:contentTypeDescription="Create a new document." ma:contentTypeScope="" ma:versionID="26e3fa70ed104797625b2026516b781d">
  <xsd:schema xmlns:xsd="http://www.w3.org/2001/XMLSchema" xmlns:xs="http://www.w3.org/2001/XMLSchema" xmlns:p="http://schemas.microsoft.com/office/2006/metadata/properties" xmlns:ns2="1609363f-9753-4c44-b6b6-2c77dc096a6b" targetNamespace="http://schemas.microsoft.com/office/2006/metadata/properties" ma:root="true" ma:fieldsID="72d3b94c0039c16a6f10b9cc3efcde64" ns2:_="">
    <xsd:import namespace="1609363f-9753-4c44-b6b6-2c77dc096a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09363f-9753-4c44-b6b6-2c77dc096a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9CB2F2-83CB-4BA5-8788-2E572AC8CC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482295-D073-43B8-A811-A0466F8114D1}">
  <ds:schemaRefs>
    <ds:schemaRef ds:uri="1609363f-9753-4c44-b6b6-2c77dc096a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1CB7B8-8AA9-49D5-9819-B5B5E0A3539F}">
  <ds:schemaRefs>
    <ds:schemaRef ds:uri="1609363f-9753-4c44-b6b6-2c77dc096a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40</Slides>
  <Notes>34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Office Theme</vt:lpstr>
      <vt:lpstr>1_Custom Design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2025-04-14T13:37:16Z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0x010100F3DAF25D59CE074CBC14A46F301B69E1</vt:lpwstr>
  </property>
</Properties>
</file>